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78" r:id="rId2"/>
    <p:sldId id="274" r:id="rId3"/>
    <p:sldId id="275" r:id="rId4"/>
    <p:sldId id="276" r:id="rId5"/>
    <p:sldId id="277" r:id="rId6"/>
    <p:sldId id="279" r:id="rId7"/>
    <p:sldId id="282" r:id="rId8"/>
    <p:sldId id="283" r:id="rId9"/>
    <p:sldId id="281" r:id="rId10"/>
    <p:sldId id="256" r:id="rId11"/>
    <p:sldId id="257" r:id="rId12"/>
    <p:sldId id="269" r:id="rId13"/>
    <p:sldId id="268" r:id="rId14"/>
    <p:sldId id="271" r:id="rId15"/>
    <p:sldId id="290" r:id="rId16"/>
    <p:sldId id="259" r:id="rId17"/>
    <p:sldId id="261" r:id="rId18"/>
    <p:sldId id="263" r:id="rId19"/>
    <p:sldId id="272" r:id="rId20"/>
    <p:sldId id="264" r:id="rId21"/>
    <p:sldId id="266" r:id="rId22"/>
    <p:sldId id="267" r:id="rId23"/>
    <p:sldId id="265" r:id="rId24"/>
    <p:sldId id="285" r:id="rId25"/>
    <p:sldId id="270" r:id="rId26"/>
    <p:sldId id="273" r:id="rId27"/>
    <p:sldId id="284" r:id="rId28"/>
    <p:sldId id="286" r:id="rId29"/>
    <p:sldId id="287" r:id="rId30"/>
    <p:sldId id="288" r:id="rId31"/>
    <p:sldId id="289" r:id="rId32"/>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49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0BD95BF-76C5-4657-B1F6-CF3ED3EEE894}" type="datetimeFigureOut">
              <a:rPr kumimoji="1" lang="ja-JP" altLang="en-US" smtClean="0"/>
              <a:t>2012/4/19</a:t>
            </a:fld>
            <a:endParaRPr kumimoji="1" lang="ja-JP" altLang="en-US"/>
          </a:p>
        </p:txBody>
      </p:sp>
      <p:sp>
        <p:nvSpPr>
          <p:cNvPr id="4" name="スライド イメージ プレースホルダー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8BD4CE2-361A-432F-BF60-C6C33AA5901B}" type="slidenum">
              <a:rPr kumimoji="1" lang="ja-JP" altLang="en-US" smtClean="0"/>
              <a:t>‹#›</a:t>
            </a:fld>
            <a:endParaRPr kumimoji="1" lang="ja-JP" altLang="en-US"/>
          </a:p>
        </p:txBody>
      </p:sp>
    </p:spTree>
    <p:extLst>
      <p:ext uri="{BB962C8B-B14F-4D97-AF65-F5344CB8AC3E}">
        <p14:creationId xmlns:p14="http://schemas.microsoft.com/office/powerpoint/2010/main" val="3485097459"/>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B8BD4CE2-361A-432F-BF60-C6C33AA5901B}" type="slidenum">
              <a:rPr kumimoji="1" lang="ja-JP" altLang="en-US" smtClean="0"/>
              <a:t>31</a:t>
            </a:fld>
            <a:endParaRPr kumimoji="1" lang="ja-JP" altLang="en-US"/>
          </a:p>
        </p:txBody>
      </p:sp>
    </p:spTree>
    <p:extLst>
      <p:ext uri="{BB962C8B-B14F-4D97-AF65-F5344CB8AC3E}">
        <p14:creationId xmlns:p14="http://schemas.microsoft.com/office/powerpoint/2010/main" val="21130428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BA4CF561-F570-44C4-B267-38391257DA64}" type="datetimeFigureOut">
              <a:rPr kumimoji="1" lang="ja-JP" altLang="en-US" smtClean="0"/>
              <a:t>2012/4/19</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B4B26E71-E048-4C94-8B20-EFCE918E3527}" type="slidenum">
              <a:rPr kumimoji="1" lang="ja-JP" altLang="en-US" smtClean="0"/>
              <a:t>‹#›</a:t>
            </a:fld>
            <a:endParaRPr kumimoji="1" lang="ja-JP" altLang="en-US"/>
          </a:p>
        </p:txBody>
      </p:sp>
    </p:spTree>
    <p:extLst>
      <p:ext uri="{BB962C8B-B14F-4D97-AF65-F5344CB8AC3E}">
        <p14:creationId xmlns:p14="http://schemas.microsoft.com/office/powerpoint/2010/main" val="243362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BA4CF561-F570-44C4-B267-38391257DA64}" type="datetimeFigureOut">
              <a:rPr kumimoji="1" lang="ja-JP" altLang="en-US" smtClean="0"/>
              <a:t>2012/4/19</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B4B26E71-E048-4C94-8B20-EFCE918E3527}" type="slidenum">
              <a:rPr kumimoji="1" lang="ja-JP" altLang="en-US" smtClean="0"/>
              <a:t>‹#›</a:t>
            </a:fld>
            <a:endParaRPr kumimoji="1" lang="ja-JP" altLang="en-US"/>
          </a:p>
        </p:txBody>
      </p:sp>
    </p:spTree>
    <p:extLst>
      <p:ext uri="{BB962C8B-B14F-4D97-AF65-F5344CB8AC3E}">
        <p14:creationId xmlns:p14="http://schemas.microsoft.com/office/powerpoint/2010/main" val="13759007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BA4CF561-F570-44C4-B267-38391257DA64}" type="datetimeFigureOut">
              <a:rPr kumimoji="1" lang="ja-JP" altLang="en-US" smtClean="0"/>
              <a:t>2012/4/19</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B4B26E71-E048-4C94-8B20-EFCE918E3527}" type="slidenum">
              <a:rPr kumimoji="1" lang="ja-JP" altLang="en-US" smtClean="0"/>
              <a:t>‹#›</a:t>
            </a:fld>
            <a:endParaRPr kumimoji="1" lang="ja-JP" altLang="en-US"/>
          </a:p>
        </p:txBody>
      </p:sp>
    </p:spTree>
    <p:extLst>
      <p:ext uri="{BB962C8B-B14F-4D97-AF65-F5344CB8AC3E}">
        <p14:creationId xmlns:p14="http://schemas.microsoft.com/office/powerpoint/2010/main" val="2930770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BA4CF561-F570-44C4-B267-38391257DA64}" type="datetimeFigureOut">
              <a:rPr kumimoji="1" lang="ja-JP" altLang="en-US" smtClean="0"/>
              <a:t>2012/4/19</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B4B26E71-E048-4C94-8B20-EFCE918E3527}" type="slidenum">
              <a:rPr kumimoji="1" lang="ja-JP" altLang="en-US" smtClean="0"/>
              <a:t>‹#›</a:t>
            </a:fld>
            <a:endParaRPr kumimoji="1" lang="ja-JP" altLang="en-US"/>
          </a:p>
        </p:txBody>
      </p:sp>
    </p:spTree>
    <p:extLst>
      <p:ext uri="{BB962C8B-B14F-4D97-AF65-F5344CB8AC3E}">
        <p14:creationId xmlns:p14="http://schemas.microsoft.com/office/powerpoint/2010/main" val="2531161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BA4CF561-F570-44C4-B267-38391257DA64}" type="datetimeFigureOut">
              <a:rPr kumimoji="1" lang="ja-JP" altLang="en-US" smtClean="0"/>
              <a:t>2012/4/19</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B4B26E71-E048-4C94-8B20-EFCE918E3527}" type="slidenum">
              <a:rPr kumimoji="1" lang="ja-JP" altLang="en-US" smtClean="0"/>
              <a:t>‹#›</a:t>
            </a:fld>
            <a:endParaRPr kumimoji="1" lang="ja-JP" altLang="en-US"/>
          </a:p>
        </p:txBody>
      </p:sp>
    </p:spTree>
    <p:extLst>
      <p:ext uri="{BB962C8B-B14F-4D97-AF65-F5344CB8AC3E}">
        <p14:creationId xmlns:p14="http://schemas.microsoft.com/office/powerpoint/2010/main" val="12526254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BA4CF561-F570-44C4-B267-38391257DA64}" type="datetimeFigureOut">
              <a:rPr kumimoji="1" lang="ja-JP" altLang="en-US" smtClean="0"/>
              <a:t>2012/4/19</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B4B26E71-E048-4C94-8B20-EFCE918E3527}" type="slidenum">
              <a:rPr kumimoji="1" lang="ja-JP" altLang="en-US" smtClean="0"/>
              <a:t>‹#›</a:t>
            </a:fld>
            <a:endParaRPr kumimoji="1" lang="ja-JP" altLang="en-US"/>
          </a:p>
        </p:txBody>
      </p:sp>
    </p:spTree>
    <p:extLst>
      <p:ext uri="{BB962C8B-B14F-4D97-AF65-F5344CB8AC3E}">
        <p14:creationId xmlns:p14="http://schemas.microsoft.com/office/powerpoint/2010/main" val="3720877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BA4CF561-F570-44C4-B267-38391257DA64}" type="datetimeFigureOut">
              <a:rPr kumimoji="1" lang="ja-JP" altLang="en-US" smtClean="0"/>
              <a:t>2012/4/19</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B4B26E71-E048-4C94-8B20-EFCE918E3527}" type="slidenum">
              <a:rPr kumimoji="1" lang="ja-JP" altLang="en-US" smtClean="0"/>
              <a:t>‹#›</a:t>
            </a:fld>
            <a:endParaRPr kumimoji="1" lang="ja-JP" altLang="en-US"/>
          </a:p>
        </p:txBody>
      </p:sp>
    </p:spTree>
    <p:extLst>
      <p:ext uri="{BB962C8B-B14F-4D97-AF65-F5344CB8AC3E}">
        <p14:creationId xmlns:p14="http://schemas.microsoft.com/office/powerpoint/2010/main" val="38459681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BA4CF561-F570-44C4-B267-38391257DA64}" type="datetimeFigureOut">
              <a:rPr kumimoji="1" lang="ja-JP" altLang="en-US" smtClean="0"/>
              <a:t>2012/4/19</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B4B26E71-E048-4C94-8B20-EFCE918E3527}" type="slidenum">
              <a:rPr kumimoji="1" lang="ja-JP" altLang="en-US" smtClean="0"/>
              <a:t>‹#›</a:t>
            </a:fld>
            <a:endParaRPr kumimoji="1" lang="ja-JP" altLang="en-US"/>
          </a:p>
        </p:txBody>
      </p:sp>
    </p:spTree>
    <p:extLst>
      <p:ext uri="{BB962C8B-B14F-4D97-AF65-F5344CB8AC3E}">
        <p14:creationId xmlns:p14="http://schemas.microsoft.com/office/powerpoint/2010/main" val="4104437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BA4CF561-F570-44C4-B267-38391257DA64}" type="datetimeFigureOut">
              <a:rPr kumimoji="1" lang="ja-JP" altLang="en-US" smtClean="0"/>
              <a:t>2012/4/19</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B4B26E71-E048-4C94-8B20-EFCE918E3527}" type="slidenum">
              <a:rPr kumimoji="1" lang="ja-JP" altLang="en-US" smtClean="0"/>
              <a:t>‹#›</a:t>
            </a:fld>
            <a:endParaRPr kumimoji="1" lang="ja-JP" altLang="en-US"/>
          </a:p>
        </p:txBody>
      </p:sp>
    </p:spTree>
    <p:extLst>
      <p:ext uri="{BB962C8B-B14F-4D97-AF65-F5344CB8AC3E}">
        <p14:creationId xmlns:p14="http://schemas.microsoft.com/office/powerpoint/2010/main" val="38333490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BA4CF561-F570-44C4-B267-38391257DA64}" type="datetimeFigureOut">
              <a:rPr kumimoji="1" lang="ja-JP" altLang="en-US" smtClean="0"/>
              <a:t>2012/4/19</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B4B26E71-E048-4C94-8B20-EFCE918E3527}" type="slidenum">
              <a:rPr kumimoji="1" lang="ja-JP" altLang="en-US" smtClean="0"/>
              <a:t>‹#›</a:t>
            </a:fld>
            <a:endParaRPr kumimoji="1" lang="ja-JP" altLang="en-US"/>
          </a:p>
        </p:txBody>
      </p:sp>
    </p:spTree>
    <p:extLst>
      <p:ext uri="{BB962C8B-B14F-4D97-AF65-F5344CB8AC3E}">
        <p14:creationId xmlns:p14="http://schemas.microsoft.com/office/powerpoint/2010/main" val="4203398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BA4CF561-F570-44C4-B267-38391257DA64}" type="datetimeFigureOut">
              <a:rPr kumimoji="1" lang="ja-JP" altLang="en-US" smtClean="0"/>
              <a:t>2012/4/19</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B4B26E71-E048-4C94-8B20-EFCE918E3527}" type="slidenum">
              <a:rPr kumimoji="1" lang="ja-JP" altLang="en-US" smtClean="0"/>
              <a:t>‹#›</a:t>
            </a:fld>
            <a:endParaRPr kumimoji="1" lang="ja-JP" altLang="en-US"/>
          </a:p>
        </p:txBody>
      </p:sp>
    </p:spTree>
    <p:extLst>
      <p:ext uri="{BB962C8B-B14F-4D97-AF65-F5344CB8AC3E}">
        <p14:creationId xmlns:p14="http://schemas.microsoft.com/office/powerpoint/2010/main" val="2434201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dirty="0" smtClean="0"/>
              <a:t>マスター タイトルの書式設定</a:t>
            </a:r>
            <a:endParaRPr kumimoji="1" lang="ja-JP" altLang="en-US" dirty="0"/>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dirty="0" smtClean="0"/>
              <a:t>マスター テキストの書式設定</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第 </a:t>
            </a:r>
            <a:r>
              <a:rPr kumimoji="1" lang="en-US" altLang="ja-JP" dirty="0" smtClean="0"/>
              <a:t>5 </a:t>
            </a:r>
            <a:r>
              <a:rPr kumimoji="1" lang="ja-JP" altLang="en-US" dirty="0" smtClean="0"/>
              <a:t>レベル</a:t>
            </a:r>
            <a:endParaRPr kumimoji="1" lang="ja-JP" altLang="en-US" dirty="0"/>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4CF561-F570-44C4-B267-38391257DA64}" type="datetimeFigureOut">
              <a:rPr kumimoji="1" lang="ja-JP" altLang="en-US" smtClean="0"/>
              <a:t>2012/4/19</a:t>
            </a:fld>
            <a:endParaRPr kumimoji="1" lang="ja-JP" altLang="en-US"/>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B26E71-E048-4C94-8B20-EFCE918E3527}" type="slidenum">
              <a:rPr kumimoji="1" lang="ja-JP" altLang="en-US" smtClean="0"/>
              <a:t>‹#›</a:t>
            </a:fld>
            <a:endParaRPr kumimoji="1" lang="ja-JP" altLang="en-US"/>
          </a:p>
        </p:txBody>
      </p:sp>
    </p:spTree>
    <p:extLst>
      <p:ext uri="{BB962C8B-B14F-4D97-AF65-F5344CB8AC3E}">
        <p14:creationId xmlns:p14="http://schemas.microsoft.com/office/powerpoint/2010/main" val="32741716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メイリオ" pitchFamily="50" charset="-128"/>
          <a:ea typeface="メイリオ" pitchFamily="50" charset="-128"/>
          <a:cs typeface="メイリオ" pitchFamily="50" charset="-128"/>
        </a:defRPr>
      </a:lvl1pPr>
    </p:titleStyle>
    <p:bodyStyle>
      <a:lvl1pPr marL="342900" indent="-342900" algn="l" defTabSz="914400" rtl="0" eaLnBrk="1" latinLnBrk="0" hangingPunct="1">
        <a:spcBef>
          <a:spcPct val="20000"/>
        </a:spcBef>
        <a:buFont typeface="Arial" pitchFamily="34" charset="0"/>
        <a:buChar char="•"/>
        <a:defRPr kumimoji="1" sz="3200" kern="1200">
          <a:solidFill>
            <a:schemeClr val="tx1"/>
          </a:solidFill>
          <a:latin typeface="メイリオ" pitchFamily="50" charset="-128"/>
          <a:ea typeface="メイリオ" pitchFamily="50" charset="-128"/>
          <a:cs typeface="メイリオ" pitchFamily="50" charset="-128"/>
        </a:defRPr>
      </a:lvl1pPr>
      <a:lvl2pPr marL="742950" indent="-285750" algn="l" defTabSz="914400" rtl="0" eaLnBrk="1" latinLnBrk="0" hangingPunct="1">
        <a:spcBef>
          <a:spcPct val="20000"/>
        </a:spcBef>
        <a:buFont typeface="Arial" pitchFamily="34" charset="0"/>
        <a:buChar char="–"/>
        <a:defRPr kumimoji="1" sz="2800" kern="1200">
          <a:solidFill>
            <a:schemeClr val="tx1"/>
          </a:solidFill>
          <a:latin typeface="メイリオ" pitchFamily="50" charset="-128"/>
          <a:ea typeface="メイリオ" pitchFamily="50" charset="-128"/>
          <a:cs typeface="メイリオ" pitchFamily="50" charset="-128"/>
        </a:defRPr>
      </a:lvl2pPr>
      <a:lvl3pPr marL="1143000" indent="-228600" algn="l" defTabSz="914400" rtl="0" eaLnBrk="1" latinLnBrk="0" hangingPunct="1">
        <a:spcBef>
          <a:spcPct val="20000"/>
        </a:spcBef>
        <a:buFont typeface="Arial" pitchFamily="34" charset="0"/>
        <a:buChar char="•"/>
        <a:defRPr kumimoji="1" sz="2400" kern="1200">
          <a:solidFill>
            <a:schemeClr val="tx1"/>
          </a:solidFill>
          <a:latin typeface="メイリオ" pitchFamily="50" charset="-128"/>
          <a:ea typeface="メイリオ" pitchFamily="50" charset="-128"/>
          <a:cs typeface="メイリオ" pitchFamily="50" charset="-128"/>
        </a:defRPr>
      </a:lvl3pPr>
      <a:lvl4pPr marL="1600200" indent="-228600" algn="l" defTabSz="914400" rtl="0" eaLnBrk="1" latinLnBrk="0" hangingPunct="1">
        <a:spcBef>
          <a:spcPct val="20000"/>
        </a:spcBef>
        <a:buFont typeface="Arial" pitchFamily="34" charset="0"/>
        <a:buChar char="–"/>
        <a:defRPr kumimoji="1" sz="2000" kern="1200">
          <a:solidFill>
            <a:schemeClr val="tx1"/>
          </a:solidFill>
          <a:latin typeface="メイリオ" pitchFamily="50" charset="-128"/>
          <a:ea typeface="メイリオ" pitchFamily="50" charset="-128"/>
          <a:cs typeface="メイリオ" pitchFamily="50" charset="-128"/>
        </a:defRPr>
      </a:lvl4pPr>
      <a:lvl5pPr marL="2057400" indent="-228600" algn="l" defTabSz="914400" rtl="0" eaLnBrk="1" latinLnBrk="0" hangingPunct="1">
        <a:spcBef>
          <a:spcPct val="20000"/>
        </a:spcBef>
        <a:buFont typeface="Arial" pitchFamily="34" charset="0"/>
        <a:buChar char="»"/>
        <a:defRPr kumimoji="1" sz="2000" kern="1200">
          <a:solidFill>
            <a:schemeClr val="tx1"/>
          </a:solidFill>
          <a:latin typeface="メイリオ" pitchFamily="50" charset="-128"/>
          <a:ea typeface="メイリオ" pitchFamily="50" charset="-128"/>
          <a:cs typeface="メイリオ" pitchFamily="50" charset="-128"/>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a:bodyPr>
          <a:lstStyle/>
          <a:p>
            <a:r>
              <a:rPr lang="ja-JP" altLang="en-US" dirty="0" smtClean="0">
                <a:effectLst/>
              </a:rPr>
              <a:t>首相官邸を採点する</a:t>
            </a:r>
            <a:endParaRPr kumimoji="1" lang="ja-JP" altLang="en-US" dirty="0"/>
          </a:p>
        </p:txBody>
      </p:sp>
      <p:sp>
        <p:nvSpPr>
          <p:cNvPr id="3" name="サブタイトル 2"/>
          <p:cNvSpPr>
            <a:spLocks noGrp="1"/>
          </p:cNvSpPr>
          <p:nvPr>
            <p:ph type="subTitle" idx="1"/>
          </p:nvPr>
        </p:nvSpPr>
        <p:spPr/>
        <p:txBody>
          <a:bodyPr>
            <a:normAutofit fontScale="92500"/>
          </a:bodyPr>
          <a:lstStyle/>
          <a:p>
            <a:r>
              <a:rPr lang="en-US" altLang="ja-JP" dirty="0" smtClean="0">
                <a:effectLst/>
              </a:rPr>
              <a:t>2012-04-19</a:t>
            </a:r>
          </a:p>
          <a:p>
            <a:r>
              <a:rPr lang="ja-JP" altLang="en-US" dirty="0" smtClean="0">
                <a:effectLst/>
              </a:rPr>
              <a:t>アクセシビリティキャンプ東京</a:t>
            </a:r>
            <a:r>
              <a:rPr lang="en-US" altLang="ja-JP" dirty="0" smtClean="0">
                <a:effectLst/>
              </a:rPr>
              <a:t>#1</a:t>
            </a:r>
            <a:br>
              <a:rPr lang="en-US" altLang="ja-JP" dirty="0" smtClean="0">
                <a:effectLst/>
              </a:rPr>
            </a:br>
            <a:endParaRPr kumimoji="1" lang="ja-JP" altLang="en-US" dirty="0"/>
          </a:p>
        </p:txBody>
      </p:sp>
    </p:spTree>
    <p:extLst>
      <p:ext uri="{BB962C8B-B14F-4D97-AF65-F5344CB8AC3E}">
        <p14:creationId xmlns:p14="http://schemas.microsoft.com/office/powerpoint/2010/main" val="42069695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23630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4300"/>
            <a:ext cx="9144000" cy="6629400"/>
          </a:xfrm>
          <a:prstGeom prst="rect">
            <a:avLst/>
          </a:prstGeom>
        </p:spPr>
      </p:pic>
    </p:spTree>
    <p:extLst>
      <p:ext uri="{BB962C8B-B14F-4D97-AF65-F5344CB8AC3E}">
        <p14:creationId xmlns:p14="http://schemas.microsoft.com/office/powerpoint/2010/main" val="15610183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4300"/>
            <a:ext cx="9144000" cy="6629400"/>
          </a:xfrm>
          <a:prstGeom prst="rect">
            <a:avLst/>
          </a:prstGeom>
        </p:spPr>
      </p:pic>
    </p:spTree>
    <p:extLst>
      <p:ext uri="{BB962C8B-B14F-4D97-AF65-F5344CB8AC3E}">
        <p14:creationId xmlns:p14="http://schemas.microsoft.com/office/powerpoint/2010/main" val="7642942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4300"/>
            <a:ext cx="9144000" cy="6629400"/>
          </a:xfrm>
          <a:prstGeom prst="rect">
            <a:avLst/>
          </a:prstGeom>
        </p:spPr>
      </p:pic>
    </p:spTree>
    <p:extLst>
      <p:ext uri="{BB962C8B-B14F-4D97-AF65-F5344CB8AC3E}">
        <p14:creationId xmlns:p14="http://schemas.microsoft.com/office/powerpoint/2010/main" val="41530643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lang="ja-JP" altLang="en-US" dirty="0"/>
              <a:t>前置き</a:t>
            </a:r>
            <a:endParaRPr kumimoji="1" lang="ja-JP" altLang="en-US" dirty="0"/>
          </a:p>
        </p:txBody>
      </p:sp>
      <p:sp>
        <p:nvSpPr>
          <p:cNvPr id="3" name="サブタイトル 2"/>
          <p:cNvSpPr>
            <a:spLocks noGrp="1"/>
          </p:cNvSpPr>
          <p:nvPr>
            <p:ph type="subTitle" idx="1"/>
          </p:nvPr>
        </p:nvSpPr>
        <p:spPr/>
        <p:txBody>
          <a:bodyPr/>
          <a:lstStyle/>
          <a:p>
            <a:endParaRPr kumimoji="1" lang="ja-JP" altLang="en-US"/>
          </a:p>
        </p:txBody>
      </p:sp>
    </p:spTree>
    <p:extLst>
      <p:ext uri="{BB962C8B-B14F-4D97-AF65-F5344CB8AC3E}">
        <p14:creationId xmlns:p14="http://schemas.microsoft.com/office/powerpoint/2010/main" val="39579212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Autofit/>
          </a:bodyPr>
          <a:lstStyle/>
          <a:p>
            <a:r>
              <a:rPr lang="ja-JP" altLang="en-US" sz="2800" dirty="0" smtClean="0"/>
              <a:t>「みんなの公共サイト運用モデル 改定版</a:t>
            </a:r>
            <a:r>
              <a:rPr lang="ja-JP" altLang="en-US" sz="2400" dirty="0" smtClean="0"/>
              <a:t> </a:t>
            </a:r>
            <a:r>
              <a:rPr lang="en-US" altLang="ja-JP" sz="2000" dirty="0" smtClean="0"/>
              <a:t>(2010</a:t>
            </a:r>
            <a:r>
              <a:rPr lang="ja-JP" altLang="en-US" sz="2000" dirty="0" smtClean="0"/>
              <a:t>年度</a:t>
            </a:r>
            <a:r>
              <a:rPr lang="en-US" altLang="ja-JP" sz="2000" dirty="0" smtClean="0"/>
              <a:t>)</a:t>
            </a:r>
            <a:r>
              <a:rPr lang="ja-JP" altLang="en-US" sz="2000" dirty="0" smtClean="0"/>
              <a:t> </a:t>
            </a:r>
            <a:r>
              <a:rPr lang="en-US" altLang="ja-JP" sz="2800" dirty="0" smtClean="0"/>
              <a:t/>
            </a:r>
            <a:br>
              <a:rPr lang="en-US" altLang="ja-JP" sz="2800" dirty="0" smtClean="0"/>
            </a:br>
            <a:r>
              <a:rPr lang="ja-JP" altLang="en-US" sz="2800" dirty="0" smtClean="0"/>
              <a:t>ウェブアクセシビリティ対応の手引き」より</a:t>
            </a:r>
            <a:endParaRPr lang="ja-JP" altLang="en-US" sz="2800" dirty="0"/>
          </a:p>
        </p:txBody>
      </p:sp>
      <p:sp>
        <p:nvSpPr>
          <p:cNvPr id="3" name="コンテンツ プレースホルダー 2"/>
          <p:cNvSpPr>
            <a:spLocks noGrp="1"/>
          </p:cNvSpPr>
          <p:nvPr>
            <p:ph idx="1"/>
          </p:nvPr>
        </p:nvSpPr>
        <p:spPr/>
        <p:txBody>
          <a:bodyPr>
            <a:normAutofit fontScale="92500"/>
          </a:bodyPr>
          <a:lstStyle/>
          <a:p>
            <a:r>
              <a:rPr lang="ja-JP" altLang="en-US" dirty="0" smtClean="0"/>
              <a:t>国及び地方公共団体等の公的機関は、法、規格、指針等に基づき、ウェブアクセシビリティに対応してホームページ等を提供することが求められています（</a:t>
            </a:r>
            <a:r>
              <a:rPr lang="en-US" altLang="ja-JP" dirty="0" smtClean="0"/>
              <a:t>5 </a:t>
            </a:r>
            <a:r>
              <a:rPr lang="ja-JP" altLang="en-US" dirty="0" smtClean="0"/>
              <a:t>ページ参照）。</a:t>
            </a:r>
          </a:p>
          <a:p>
            <a:r>
              <a:rPr lang="en-US" altLang="ja-JP" dirty="0" smtClean="0"/>
              <a:t>JIS X 8341-3:2010 </a:t>
            </a:r>
            <a:r>
              <a:rPr lang="ja-JP" altLang="en-US" dirty="0" smtClean="0"/>
              <a:t>は</a:t>
            </a:r>
            <a:r>
              <a:rPr lang="en-US" altLang="ja-JP" dirty="0" smtClean="0"/>
              <a:t>2010 </a:t>
            </a:r>
            <a:r>
              <a:rPr lang="ja-JP" altLang="en-US" dirty="0" smtClean="0"/>
              <a:t>年</a:t>
            </a:r>
            <a:r>
              <a:rPr lang="en-US" altLang="ja-JP" dirty="0" smtClean="0"/>
              <a:t>8 </a:t>
            </a:r>
            <a:r>
              <a:rPr lang="ja-JP" altLang="en-US" dirty="0" smtClean="0"/>
              <a:t>月</a:t>
            </a:r>
            <a:r>
              <a:rPr lang="en-US" altLang="ja-JP" dirty="0" smtClean="0"/>
              <a:t>20 </a:t>
            </a:r>
            <a:r>
              <a:rPr lang="ja-JP" altLang="en-US" dirty="0" smtClean="0"/>
              <a:t>日に改正公示されました。これ以降、ホームページ等は、</a:t>
            </a:r>
            <a:r>
              <a:rPr lang="en-US" altLang="ja-JP" dirty="0" smtClean="0"/>
              <a:t>JIS X 8341-3:2010 </a:t>
            </a:r>
            <a:r>
              <a:rPr lang="ja-JP" altLang="en-US" dirty="0" smtClean="0"/>
              <a:t>に基づいて、ウェブアクセシビリティに対応することが求められています。</a:t>
            </a:r>
            <a:endParaRPr lang="ja-JP" altLang="en-US" dirty="0"/>
          </a:p>
        </p:txBody>
      </p:sp>
    </p:spTree>
    <p:extLst>
      <p:ext uri="{BB962C8B-B14F-4D97-AF65-F5344CB8AC3E}">
        <p14:creationId xmlns:p14="http://schemas.microsoft.com/office/powerpoint/2010/main" val="10321709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Autofit/>
          </a:bodyPr>
          <a:lstStyle/>
          <a:p>
            <a:r>
              <a:rPr lang="ja-JP" altLang="en-US" sz="2800" dirty="0" smtClean="0"/>
              <a:t>「みんなの公共サイト運用モデル 改定版</a:t>
            </a:r>
            <a:r>
              <a:rPr lang="ja-JP" altLang="en-US" sz="2400" dirty="0" smtClean="0"/>
              <a:t> </a:t>
            </a:r>
            <a:r>
              <a:rPr lang="en-US" altLang="ja-JP" sz="2000" dirty="0" smtClean="0"/>
              <a:t>(2010</a:t>
            </a:r>
            <a:r>
              <a:rPr lang="ja-JP" altLang="en-US" sz="2000" dirty="0" smtClean="0"/>
              <a:t>年度</a:t>
            </a:r>
            <a:r>
              <a:rPr lang="en-US" altLang="ja-JP" sz="2000" dirty="0" smtClean="0"/>
              <a:t>)</a:t>
            </a:r>
            <a:r>
              <a:rPr lang="ja-JP" altLang="en-US" sz="2000" dirty="0" smtClean="0"/>
              <a:t> </a:t>
            </a:r>
            <a:r>
              <a:rPr lang="en-US" altLang="ja-JP" sz="2800" dirty="0" smtClean="0"/>
              <a:t/>
            </a:r>
            <a:br>
              <a:rPr lang="en-US" altLang="ja-JP" sz="2800" dirty="0" smtClean="0"/>
            </a:br>
            <a:r>
              <a:rPr lang="ja-JP" altLang="en-US" sz="2800" dirty="0" smtClean="0"/>
              <a:t>ウェブアクセシビリティ対応の手引き」より</a:t>
            </a:r>
            <a:endParaRPr lang="ja-JP" altLang="en-US" sz="2800" dirty="0"/>
          </a:p>
        </p:txBody>
      </p:sp>
      <p:sp>
        <p:nvSpPr>
          <p:cNvPr id="3" name="コンテンツ プレースホルダー 2"/>
          <p:cNvSpPr>
            <a:spLocks noGrp="1"/>
          </p:cNvSpPr>
          <p:nvPr>
            <p:ph idx="1"/>
          </p:nvPr>
        </p:nvSpPr>
        <p:spPr/>
        <p:txBody>
          <a:bodyPr>
            <a:normAutofit fontScale="77500" lnSpcReduction="20000"/>
          </a:bodyPr>
          <a:lstStyle/>
          <a:p>
            <a:r>
              <a:rPr lang="ja-JP" altLang="en-US" dirty="0" smtClean="0"/>
              <a:t>国及び地方公共団体等の公的機関は、「みんなの公共サイト運用モデル」を参考に、各団体の事情を踏まえて期限と達成等級を検討し、できるだけ速やかに対応してください。</a:t>
            </a:r>
          </a:p>
          <a:p>
            <a:r>
              <a:rPr lang="ja-JP" altLang="en-US" dirty="0" smtClean="0"/>
              <a:t>＜期限と達成等級の目安＞</a:t>
            </a:r>
          </a:p>
          <a:p>
            <a:pPr lvl="1"/>
            <a:r>
              <a:rPr lang="ja-JP" altLang="en-US" dirty="0" smtClean="0"/>
              <a:t>既に提供しているホームページ等</a:t>
            </a:r>
          </a:p>
          <a:p>
            <a:pPr lvl="2"/>
            <a:r>
              <a:rPr lang="en-US" altLang="ja-JP" dirty="0" smtClean="0"/>
              <a:t>2012 </a:t>
            </a:r>
            <a:r>
              <a:rPr lang="ja-JP" altLang="en-US" dirty="0" smtClean="0"/>
              <a:t>年度末まで 「ウェブアクセシビリティ方針」策定・公開</a:t>
            </a:r>
          </a:p>
          <a:p>
            <a:pPr lvl="2"/>
            <a:r>
              <a:rPr lang="en-US" altLang="ja-JP" dirty="0" smtClean="0"/>
              <a:t>2013 </a:t>
            </a:r>
            <a:r>
              <a:rPr lang="ja-JP" altLang="en-US" dirty="0" smtClean="0"/>
              <a:t>年度末まで </a:t>
            </a:r>
            <a:r>
              <a:rPr lang="en-US" altLang="ja-JP" dirty="0" smtClean="0"/>
              <a:t>JIS X 8341-3:2010 </a:t>
            </a:r>
            <a:r>
              <a:rPr lang="ja-JP" altLang="en-US" dirty="0" smtClean="0"/>
              <a:t>の等級</a:t>
            </a:r>
            <a:r>
              <a:rPr lang="en-US" altLang="ja-JP" dirty="0" smtClean="0"/>
              <a:t>A </a:t>
            </a:r>
            <a:r>
              <a:rPr lang="ja-JP" altLang="en-US" dirty="0" smtClean="0"/>
              <a:t>に準拠</a:t>
            </a:r>
            <a:br>
              <a:rPr lang="ja-JP" altLang="en-US" dirty="0" smtClean="0"/>
            </a:br>
            <a:r>
              <a:rPr lang="ja-JP" altLang="en-US" dirty="0" smtClean="0"/>
              <a:t>（試験結果の公開）</a:t>
            </a:r>
          </a:p>
          <a:p>
            <a:pPr lvl="2"/>
            <a:r>
              <a:rPr lang="en-US" altLang="ja-JP" dirty="0" smtClean="0"/>
              <a:t>2014 </a:t>
            </a:r>
            <a:r>
              <a:rPr lang="ja-JP" altLang="en-US" dirty="0" smtClean="0"/>
              <a:t>年度末まで </a:t>
            </a:r>
            <a:r>
              <a:rPr lang="en-US" altLang="ja-JP" dirty="0" smtClean="0"/>
              <a:t>JIS X 8341-3:2010 </a:t>
            </a:r>
            <a:r>
              <a:rPr lang="ja-JP" altLang="en-US" dirty="0" smtClean="0"/>
              <a:t>の等級</a:t>
            </a:r>
            <a:r>
              <a:rPr lang="en-US" altLang="ja-JP" dirty="0" smtClean="0"/>
              <a:t>AA </a:t>
            </a:r>
            <a:r>
              <a:rPr lang="ja-JP" altLang="en-US" dirty="0" smtClean="0"/>
              <a:t>に準拠</a:t>
            </a:r>
            <a:br>
              <a:rPr lang="ja-JP" altLang="en-US" dirty="0" smtClean="0"/>
            </a:br>
            <a:r>
              <a:rPr lang="ja-JP" altLang="en-US" dirty="0" smtClean="0"/>
              <a:t>（試験結果の公開）</a:t>
            </a:r>
          </a:p>
          <a:p>
            <a:pPr lvl="1"/>
            <a:r>
              <a:rPr lang="ja-JP" altLang="en-US" dirty="0" smtClean="0"/>
              <a:t>ホームページ等を新規構築する場合</a:t>
            </a:r>
          </a:p>
          <a:p>
            <a:pPr lvl="2"/>
            <a:r>
              <a:rPr lang="ja-JP" altLang="en-US" dirty="0" smtClean="0"/>
              <a:t>構築前に 「ウェブアクセシビリティ方針」策定</a:t>
            </a:r>
          </a:p>
          <a:p>
            <a:pPr lvl="2"/>
            <a:r>
              <a:rPr lang="ja-JP" altLang="en-US" dirty="0" smtClean="0"/>
              <a:t>構築時に </a:t>
            </a:r>
            <a:r>
              <a:rPr lang="en-US" altLang="ja-JP" dirty="0" smtClean="0"/>
              <a:t>JIS X 8341-3:2010 </a:t>
            </a:r>
            <a:r>
              <a:rPr lang="ja-JP" altLang="en-US" dirty="0" smtClean="0"/>
              <a:t>の等級</a:t>
            </a:r>
            <a:r>
              <a:rPr lang="en-US" altLang="ja-JP" dirty="0" smtClean="0"/>
              <a:t>AA </a:t>
            </a:r>
            <a:r>
              <a:rPr lang="ja-JP" altLang="en-US" dirty="0" smtClean="0"/>
              <a:t>に準拠</a:t>
            </a:r>
            <a:br>
              <a:rPr lang="ja-JP" altLang="en-US" dirty="0" smtClean="0"/>
            </a:br>
            <a:r>
              <a:rPr lang="ja-JP" altLang="en-US" dirty="0" smtClean="0"/>
              <a:t>（試験結果の公開）</a:t>
            </a:r>
          </a:p>
        </p:txBody>
      </p:sp>
    </p:spTree>
    <p:extLst>
      <p:ext uri="{BB962C8B-B14F-4D97-AF65-F5344CB8AC3E}">
        <p14:creationId xmlns:p14="http://schemas.microsoft.com/office/powerpoint/2010/main" val="19194251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ja-JP" altLang="en-US" dirty="0"/>
              <a:t>首相官邸</a:t>
            </a:r>
            <a:r>
              <a:rPr lang="ja-JP" altLang="en-US" dirty="0" smtClean="0"/>
              <a:t>サイトに求められること</a:t>
            </a:r>
            <a:endParaRPr kumimoji="1" lang="ja-JP" altLang="en-US" dirty="0"/>
          </a:p>
        </p:txBody>
      </p:sp>
      <p:sp>
        <p:nvSpPr>
          <p:cNvPr id="3" name="コンテンツ プレースホルダー 2"/>
          <p:cNvSpPr>
            <a:spLocks noGrp="1"/>
          </p:cNvSpPr>
          <p:nvPr>
            <p:ph idx="1"/>
          </p:nvPr>
        </p:nvSpPr>
        <p:spPr/>
        <p:txBody>
          <a:bodyPr>
            <a:normAutofit fontScale="92500" lnSpcReduction="10000"/>
          </a:bodyPr>
          <a:lstStyle/>
          <a:p>
            <a:r>
              <a:rPr lang="ja-JP" altLang="en-US" dirty="0" smtClean="0"/>
              <a:t>公的機関のサイトである以上、</a:t>
            </a:r>
            <a:br>
              <a:rPr lang="ja-JP" altLang="en-US" dirty="0" smtClean="0"/>
            </a:br>
            <a:r>
              <a:rPr lang="en-US" altLang="ja-JP" dirty="0" smtClean="0"/>
              <a:t>2014 </a:t>
            </a:r>
            <a:r>
              <a:rPr lang="ja-JP" altLang="en-US" dirty="0" smtClean="0"/>
              <a:t>年度末までに、</a:t>
            </a:r>
            <a:br>
              <a:rPr lang="ja-JP" altLang="en-US" dirty="0" smtClean="0"/>
            </a:br>
            <a:r>
              <a:rPr lang="en-US" altLang="ja-JP" dirty="0" smtClean="0"/>
              <a:t>JIS X 8341-3:2010</a:t>
            </a:r>
            <a:r>
              <a:rPr lang="ja-JP" altLang="en-US" dirty="0" smtClean="0"/>
              <a:t>の等級</a:t>
            </a:r>
            <a:r>
              <a:rPr lang="en-US" altLang="ja-JP" dirty="0" smtClean="0"/>
              <a:t>AA </a:t>
            </a:r>
            <a:r>
              <a:rPr lang="ja-JP" altLang="en-US" dirty="0" smtClean="0"/>
              <a:t>に</a:t>
            </a:r>
            <a:br>
              <a:rPr lang="ja-JP" altLang="en-US" dirty="0" smtClean="0"/>
            </a:br>
            <a:r>
              <a:rPr lang="ja-JP" altLang="en-US" dirty="0" smtClean="0"/>
              <a:t>準拠することが求められる</a:t>
            </a:r>
          </a:p>
          <a:p>
            <a:r>
              <a:rPr kumimoji="1" lang="ja-JP" altLang="en-US" dirty="0"/>
              <a:t>現時点</a:t>
            </a:r>
            <a:r>
              <a:rPr kumimoji="1" lang="ja-JP" altLang="en-US" dirty="0" smtClean="0"/>
              <a:t>での対応は必須ではないが、</a:t>
            </a:r>
            <a:br>
              <a:rPr kumimoji="1" lang="ja-JP" altLang="en-US" dirty="0" smtClean="0"/>
            </a:br>
            <a:r>
              <a:rPr kumimoji="1" lang="ja-JP" altLang="en-US" dirty="0" smtClean="0"/>
              <a:t>近いうちに対応しなければならない</a:t>
            </a:r>
          </a:p>
          <a:p>
            <a:endParaRPr kumimoji="1" lang="ja-JP" altLang="en-US" dirty="0" smtClean="0"/>
          </a:p>
          <a:p>
            <a:pPr marL="0" indent="0" algn="ctr">
              <a:buNone/>
            </a:pPr>
            <a:r>
              <a:rPr lang="ja-JP" altLang="en-US" sz="7800" dirty="0" smtClean="0"/>
              <a:t>何が必要</a:t>
            </a:r>
            <a:r>
              <a:rPr lang="en-US" altLang="ja-JP" sz="7800" dirty="0" smtClean="0"/>
              <a:t>?</a:t>
            </a:r>
            <a:endParaRPr lang="ja-JP" altLang="en-US" sz="7800" dirty="0" smtClean="0"/>
          </a:p>
        </p:txBody>
      </p:sp>
    </p:spTree>
    <p:extLst>
      <p:ext uri="{BB962C8B-B14F-4D97-AF65-F5344CB8AC3E}">
        <p14:creationId xmlns:p14="http://schemas.microsoft.com/office/powerpoint/2010/main" val="35011287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a:bodyPr>
          <a:lstStyle/>
          <a:p>
            <a:r>
              <a:rPr kumimoji="1" lang="en-US" altLang="ja-JP" dirty="0" smtClean="0"/>
              <a:t>JIS X 8341-3 : 2010 </a:t>
            </a:r>
            <a:r>
              <a:rPr kumimoji="1" lang="ja-JP" altLang="en-US" dirty="0" smtClean="0"/>
              <a:t>の</a:t>
            </a:r>
            <a:br>
              <a:rPr kumimoji="1" lang="ja-JP" altLang="en-US" dirty="0" smtClean="0"/>
            </a:br>
            <a:r>
              <a:rPr lang="ja-JP" altLang="en-US" dirty="0"/>
              <a:t>達成基準から</a:t>
            </a:r>
            <a:r>
              <a:rPr lang="ja-JP" altLang="en-US" dirty="0" smtClean="0"/>
              <a:t>見た問題点</a:t>
            </a:r>
            <a:endParaRPr kumimoji="1" lang="ja-JP" altLang="en-US" dirty="0"/>
          </a:p>
        </p:txBody>
      </p:sp>
      <p:sp>
        <p:nvSpPr>
          <p:cNvPr id="3" name="サブタイトル 2"/>
          <p:cNvSpPr>
            <a:spLocks noGrp="1"/>
          </p:cNvSpPr>
          <p:nvPr>
            <p:ph type="subTitle" idx="1"/>
          </p:nvPr>
        </p:nvSpPr>
        <p:spPr/>
        <p:txBody>
          <a:bodyPr/>
          <a:lstStyle/>
          <a:p>
            <a:endParaRPr kumimoji="1" lang="ja-JP" altLang="en-US"/>
          </a:p>
        </p:txBody>
      </p:sp>
    </p:spTree>
    <p:extLst>
      <p:ext uri="{BB962C8B-B14F-4D97-AF65-F5344CB8AC3E}">
        <p14:creationId xmlns:p14="http://schemas.microsoft.com/office/powerpoint/2010/main" val="25840783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altLang="ja-JP" smtClean="0"/>
              <a:t>7.1.1.1 </a:t>
            </a:r>
            <a:r>
              <a:rPr lang="ja-JP" altLang="en-US" smtClean="0"/>
              <a:t>非テキストコンテンツに関する達成基準 </a:t>
            </a:r>
            <a:r>
              <a:rPr lang="en-US" altLang="ja-JP" smtClean="0"/>
              <a:t>(</a:t>
            </a:r>
            <a:r>
              <a:rPr lang="ja-JP" altLang="en-US" smtClean="0"/>
              <a:t>等級</a:t>
            </a:r>
            <a:r>
              <a:rPr lang="en-US" altLang="ja-JP" smtClean="0"/>
              <a:t>A)</a:t>
            </a:r>
            <a:endParaRPr lang="ja-JP" altLang="en-US" dirty="0"/>
          </a:p>
        </p:txBody>
      </p:sp>
      <p:sp>
        <p:nvSpPr>
          <p:cNvPr id="3" name="コンテンツ プレースホルダー 2"/>
          <p:cNvSpPr>
            <a:spLocks noGrp="1"/>
          </p:cNvSpPr>
          <p:nvPr>
            <p:ph idx="1"/>
          </p:nvPr>
        </p:nvSpPr>
        <p:spPr/>
        <p:txBody>
          <a:bodyPr>
            <a:normAutofit fontScale="47500" lnSpcReduction="20000"/>
          </a:bodyPr>
          <a:lstStyle/>
          <a:p>
            <a:r>
              <a:rPr lang="ja-JP" altLang="en-US" smtClean="0"/>
              <a:t>利用者に提示されるすべての非テキストコンテンツには，同等の目的を果たす代替テキストを提供しなければならない。ただし，次の場合は除く。</a:t>
            </a:r>
          </a:p>
          <a:p>
            <a:pPr lvl="1"/>
            <a:r>
              <a:rPr lang="en-US" altLang="ja-JP" smtClean="0"/>
              <a:t>a) </a:t>
            </a:r>
            <a:r>
              <a:rPr lang="ja-JP" altLang="en-US" smtClean="0"/>
              <a:t>コントロール，入力</a:t>
            </a:r>
            <a:endParaRPr lang="en-US" altLang="ja-JP" smtClean="0"/>
          </a:p>
          <a:p>
            <a:pPr lvl="2"/>
            <a:r>
              <a:rPr lang="ja-JP" altLang="en-US" smtClean="0"/>
              <a:t>非テキストコンテンツが，コントロール又は利用者の入力を受け付けるものであるとき，その目的を説明する識別名を提供している。</a:t>
            </a:r>
          </a:p>
          <a:p>
            <a:pPr lvl="3"/>
            <a:r>
              <a:rPr lang="ja-JP" altLang="en-US" smtClean="0"/>
              <a:t>注記  コントロール及び利用者の入力を受け入れるコンテンツに関するその他の要件は，</a:t>
            </a:r>
            <a:r>
              <a:rPr lang="en-US" altLang="ja-JP" smtClean="0"/>
              <a:t>7.4.1.2 </a:t>
            </a:r>
            <a:r>
              <a:rPr lang="ja-JP" altLang="en-US" smtClean="0"/>
              <a:t>を参照する。</a:t>
            </a:r>
          </a:p>
          <a:p>
            <a:pPr lvl="1"/>
            <a:r>
              <a:rPr lang="en-US" altLang="ja-JP" smtClean="0"/>
              <a:t>b) </a:t>
            </a:r>
            <a:r>
              <a:rPr lang="ja-JP" altLang="en-US" smtClean="0"/>
              <a:t>時間の経過に伴って変化するメディア</a:t>
            </a:r>
            <a:endParaRPr lang="en-US" altLang="ja-JP" smtClean="0"/>
          </a:p>
          <a:p>
            <a:pPr lvl="2"/>
            <a:r>
              <a:rPr lang="ja-JP" altLang="en-US" smtClean="0"/>
              <a:t>非テキストコンテンツが，時間の経過に伴って変化するメディアであるとき，代替テキストは，少なくとも，その非テキストコンテンツを識別できる説明を提供している。</a:t>
            </a:r>
          </a:p>
          <a:p>
            <a:pPr lvl="3"/>
            <a:r>
              <a:rPr lang="ja-JP" altLang="en-US" smtClean="0"/>
              <a:t>注記 メディアに関するその他の要件は，</a:t>
            </a:r>
            <a:r>
              <a:rPr lang="en-US" altLang="ja-JP" smtClean="0"/>
              <a:t>7.1.2 </a:t>
            </a:r>
            <a:r>
              <a:rPr lang="ja-JP" altLang="en-US" smtClean="0"/>
              <a:t>を参照する。</a:t>
            </a:r>
          </a:p>
          <a:p>
            <a:pPr lvl="1"/>
            <a:r>
              <a:rPr lang="en-US" altLang="ja-JP" smtClean="0"/>
              <a:t>c) </a:t>
            </a:r>
            <a:r>
              <a:rPr lang="ja-JP" altLang="en-US" smtClean="0"/>
              <a:t>試験</a:t>
            </a:r>
            <a:endParaRPr lang="en-US" altLang="ja-JP" smtClean="0"/>
          </a:p>
          <a:p>
            <a:pPr lvl="2"/>
            <a:r>
              <a:rPr lang="ja-JP" altLang="en-US" smtClean="0"/>
              <a:t>非テキストコンテンツが，テキストで提示されると無効になる試験又は演習のとき，代替テキストは，少なくともその非テキストコンテンツを識別できる説明を提供している。</a:t>
            </a:r>
          </a:p>
          <a:p>
            <a:pPr lvl="1"/>
            <a:r>
              <a:rPr lang="en-US" altLang="ja-JP" smtClean="0"/>
              <a:t>d) </a:t>
            </a:r>
            <a:r>
              <a:rPr lang="ja-JP" altLang="en-US" smtClean="0"/>
              <a:t>感覚的</a:t>
            </a:r>
            <a:endParaRPr lang="en-US" altLang="ja-JP" smtClean="0"/>
          </a:p>
          <a:p>
            <a:pPr lvl="2"/>
            <a:r>
              <a:rPr lang="ja-JP" altLang="en-US" smtClean="0"/>
              <a:t>非テキストコンテンツが，特定の感覚的体験をつく（創）り出すことを主に意図しているとき，代替テキストは，少なくともその非テキストコンテンツを識別できる説明を提供している。</a:t>
            </a:r>
          </a:p>
          <a:p>
            <a:pPr lvl="3"/>
            <a:r>
              <a:rPr lang="ja-JP" altLang="en-US" smtClean="0"/>
              <a:t>注記 特定の感覚的な体験とは，単に装飾だけを目的にしたものではなく，主に重要な情報を伝えたり機能を提供したりするものでもない感覚的な体験である。</a:t>
            </a:r>
          </a:p>
          <a:p>
            <a:pPr lvl="3"/>
            <a:r>
              <a:rPr lang="ja-JP" altLang="en-US" smtClean="0"/>
              <a:t>例 フルートのソロ演奏，視覚芸術の作品などが例として挙げられる。</a:t>
            </a:r>
          </a:p>
          <a:p>
            <a:pPr lvl="1"/>
            <a:r>
              <a:rPr lang="en-US" altLang="ja-JP" smtClean="0"/>
              <a:t>e) CAPTCHA</a:t>
            </a:r>
          </a:p>
          <a:p>
            <a:pPr lvl="2"/>
            <a:r>
              <a:rPr lang="ja-JP" altLang="en-US" smtClean="0"/>
              <a:t>非テキストコンテンツが，コンピュータではなく人間がコンテンツにアクセスしていることを確認する目的で用いられているとき，代替テキストは，その非テキストコンテンツの目的を特定し，説明している。なおかつ，他の感覚による知覚に対応して出力する</a:t>
            </a:r>
            <a:r>
              <a:rPr lang="en-US" altLang="ja-JP" smtClean="0"/>
              <a:t>CAPTCHA </a:t>
            </a:r>
            <a:r>
              <a:rPr lang="ja-JP" altLang="en-US" smtClean="0"/>
              <a:t>の代替形式を提供することで，様々な障害に対応している。</a:t>
            </a:r>
          </a:p>
          <a:p>
            <a:pPr lvl="1"/>
            <a:r>
              <a:rPr lang="en-US" altLang="ja-JP" smtClean="0"/>
              <a:t>f) </a:t>
            </a:r>
            <a:r>
              <a:rPr lang="ja-JP" altLang="en-US" smtClean="0"/>
              <a:t>装飾，整形及び非表示</a:t>
            </a:r>
            <a:endParaRPr lang="en-US" altLang="ja-JP" smtClean="0"/>
          </a:p>
          <a:p>
            <a:pPr lvl="2"/>
            <a:r>
              <a:rPr lang="ja-JP" altLang="en-US" smtClean="0"/>
              <a:t>非テキストコンテンツが，装飾だけを目的にしているとき，見た目の整形のためだけに用いられているとき，又は利用者に提供されるものではないとき，支援技術が無視できるように実装されている。</a:t>
            </a:r>
            <a:endParaRPr lang="ja-JP" altLang="en-US" dirty="0"/>
          </a:p>
        </p:txBody>
      </p:sp>
    </p:spTree>
    <p:extLst>
      <p:ext uri="{BB962C8B-B14F-4D97-AF65-F5344CB8AC3E}">
        <p14:creationId xmlns:p14="http://schemas.microsoft.com/office/powerpoint/2010/main" val="23605899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578685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449474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087360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Autofit/>
          </a:bodyPr>
          <a:lstStyle/>
          <a:p>
            <a:r>
              <a:rPr lang="en-US" altLang="ja-JP" sz="2400" b="1" dirty="0"/>
              <a:t>7.1.2.1 </a:t>
            </a:r>
            <a:r>
              <a:rPr lang="ja-JP" altLang="en-US" sz="2400" dirty="0"/>
              <a:t>収録済みの音声しか含まないメディア及び収録済みの映像しか含まないメディアに関する</a:t>
            </a:r>
            <a:r>
              <a:rPr lang="ja-JP" altLang="en-US" sz="2400" dirty="0" smtClean="0"/>
              <a:t>達成基準 </a:t>
            </a:r>
            <a:r>
              <a:rPr lang="en-US" altLang="ja-JP" sz="2400" dirty="0" smtClean="0"/>
              <a:t>(</a:t>
            </a:r>
            <a:r>
              <a:rPr lang="ja-JP" altLang="en-US" sz="2400" dirty="0" smtClean="0"/>
              <a:t>等級</a:t>
            </a:r>
            <a:r>
              <a:rPr lang="en-US" altLang="ja-JP" sz="2400" dirty="0" smtClean="0"/>
              <a:t>A)</a:t>
            </a:r>
            <a:endParaRPr kumimoji="1" lang="ja-JP" altLang="en-US" sz="2400" dirty="0"/>
          </a:p>
        </p:txBody>
      </p:sp>
      <p:sp>
        <p:nvSpPr>
          <p:cNvPr id="3" name="コンテンツ プレースホルダー 2"/>
          <p:cNvSpPr>
            <a:spLocks noGrp="1"/>
          </p:cNvSpPr>
          <p:nvPr>
            <p:ph idx="1"/>
          </p:nvPr>
        </p:nvSpPr>
        <p:spPr/>
        <p:txBody>
          <a:bodyPr>
            <a:normAutofit fontScale="77500" lnSpcReduction="20000"/>
          </a:bodyPr>
          <a:lstStyle/>
          <a:p>
            <a:r>
              <a:rPr lang="ja-JP" altLang="en-US" dirty="0" smtClean="0"/>
              <a:t>収録済み</a:t>
            </a:r>
            <a:r>
              <a:rPr lang="ja-JP" altLang="en-US" dirty="0"/>
              <a:t>の音声しか含まないメディア及び収録済みの映像しか含まないメディアは，次の事項を</a:t>
            </a:r>
            <a:r>
              <a:rPr lang="ja-JP" altLang="en-US" dirty="0" smtClean="0"/>
              <a:t>満たさなければ</a:t>
            </a:r>
            <a:r>
              <a:rPr lang="ja-JP" altLang="en-US" dirty="0"/>
              <a:t>ならない。ただし，その音声又は映像がテキストの代替メディアであって，代替メディアで</a:t>
            </a:r>
            <a:r>
              <a:rPr lang="ja-JP" altLang="en-US" dirty="0" smtClean="0"/>
              <a:t>あること</a:t>
            </a:r>
            <a:r>
              <a:rPr lang="ja-JP" altLang="en-US" dirty="0"/>
              <a:t>が明確にラベル付けされている場合は除く。</a:t>
            </a:r>
          </a:p>
          <a:p>
            <a:pPr lvl="1"/>
            <a:r>
              <a:rPr lang="en-US" altLang="ja-JP" b="1" dirty="0"/>
              <a:t>a</a:t>
            </a:r>
            <a:r>
              <a:rPr lang="en-US" altLang="ja-JP" dirty="0"/>
              <a:t>) </a:t>
            </a:r>
            <a:r>
              <a:rPr lang="ja-JP" altLang="en-US" dirty="0"/>
              <a:t>収録済みの音声しか含まない場合 時間の経過に伴って変化するメディアに対する代替コンテンツ</a:t>
            </a:r>
            <a:r>
              <a:rPr lang="ja-JP" altLang="en-US" dirty="0" smtClean="0"/>
              <a:t>によって</a:t>
            </a:r>
            <a:r>
              <a:rPr lang="ja-JP" altLang="en-US" dirty="0"/>
              <a:t>，収録済みの音声しか含まないコンテンツと等価な情報を提供している。</a:t>
            </a:r>
          </a:p>
          <a:p>
            <a:pPr lvl="1"/>
            <a:r>
              <a:rPr lang="en-US" altLang="ja-JP" b="1" dirty="0"/>
              <a:t>b</a:t>
            </a:r>
            <a:r>
              <a:rPr lang="en-US" altLang="ja-JP" dirty="0"/>
              <a:t>) </a:t>
            </a:r>
            <a:r>
              <a:rPr lang="ja-JP" altLang="en-US" dirty="0"/>
              <a:t>収録済みの映像しか含まない場合 時間の経過に伴って変化するメディアに対する代替コンテンツ</a:t>
            </a:r>
            <a:r>
              <a:rPr lang="ja-JP" altLang="en-US" dirty="0" smtClean="0"/>
              <a:t>又は</a:t>
            </a:r>
            <a:r>
              <a:rPr lang="ja-JP" altLang="en-US" dirty="0"/>
              <a:t>音声トラックによって，収録済みの映像しか含まないコンテンツと等価な情報を提供している。</a:t>
            </a:r>
            <a:endParaRPr kumimoji="1" lang="ja-JP" altLang="en-US" dirty="0"/>
          </a:p>
        </p:txBody>
      </p:sp>
    </p:spTree>
    <p:extLst>
      <p:ext uri="{BB962C8B-B14F-4D97-AF65-F5344CB8AC3E}">
        <p14:creationId xmlns:p14="http://schemas.microsoft.com/office/powerpoint/2010/main" val="6687508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altLang="ja-JP" smtClean="0"/>
              <a:t>7.1.3.1 </a:t>
            </a:r>
            <a:r>
              <a:rPr lang="ja-JP" altLang="en-US" smtClean="0"/>
              <a:t>情報及び関係性に関する達成基準 </a:t>
            </a:r>
            <a:r>
              <a:rPr lang="en-US" altLang="ja-JP" smtClean="0"/>
              <a:t>(</a:t>
            </a:r>
            <a:r>
              <a:rPr lang="ja-JP" altLang="en-US" smtClean="0"/>
              <a:t>等級</a:t>
            </a:r>
            <a:r>
              <a:rPr lang="en-US" altLang="ja-JP" smtClean="0"/>
              <a:t>A)</a:t>
            </a:r>
            <a:endParaRPr lang="ja-JP" altLang="en-US" dirty="0"/>
          </a:p>
        </p:txBody>
      </p:sp>
      <p:sp>
        <p:nvSpPr>
          <p:cNvPr id="3" name="コンテンツ プレースホルダー 2"/>
          <p:cNvSpPr>
            <a:spLocks noGrp="1"/>
          </p:cNvSpPr>
          <p:nvPr>
            <p:ph idx="1"/>
          </p:nvPr>
        </p:nvSpPr>
        <p:spPr/>
        <p:txBody>
          <a:bodyPr>
            <a:normAutofit fontScale="92500" lnSpcReduction="10000"/>
          </a:bodyPr>
          <a:lstStyle/>
          <a:p>
            <a:r>
              <a:rPr lang="ja-JP" altLang="en-US" smtClean="0"/>
              <a:t>表現を通じて伝達されている情報，構造及び関係性は，プログラムが解釈可能でなければならない。プログラムが解釈可能にすることができないウェブコンテンツ技術を用いる場合は，それらはテキストで提供されていなければならない。</a:t>
            </a:r>
          </a:p>
          <a:p>
            <a:pPr lvl="1"/>
            <a:r>
              <a:rPr lang="ja-JP" altLang="en-US" smtClean="0"/>
              <a:t>注記</a:t>
            </a:r>
            <a:r>
              <a:rPr lang="en-US" altLang="ja-JP" smtClean="0"/>
              <a:t>1 </a:t>
            </a:r>
            <a:r>
              <a:rPr lang="ja-JP" altLang="en-US" smtClean="0"/>
              <a:t>構造とは，ウェブページの各部が相互関係によって整理された有様，及び一連のウェブページが整理された有様である。</a:t>
            </a:r>
          </a:p>
          <a:p>
            <a:pPr lvl="1"/>
            <a:r>
              <a:rPr lang="ja-JP" altLang="en-US" smtClean="0"/>
              <a:t>注記</a:t>
            </a:r>
            <a:r>
              <a:rPr lang="en-US" altLang="ja-JP" smtClean="0"/>
              <a:t>2 </a:t>
            </a:r>
            <a:r>
              <a:rPr lang="ja-JP" altLang="en-US" smtClean="0"/>
              <a:t>関係性とは，コンテンツの異なる部分間における意味のある関係のことである。</a:t>
            </a:r>
            <a:endParaRPr lang="ja-JP" altLang="en-US" dirty="0"/>
          </a:p>
        </p:txBody>
      </p:sp>
    </p:spTree>
    <p:extLst>
      <p:ext uri="{BB962C8B-B14F-4D97-AF65-F5344CB8AC3E}">
        <p14:creationId xmlns:p14="http://schemas.microsoft.com/office/powerpoint/2010/main" val="24180740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図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420127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altLang="ja-JP" smtClean="0"/>
              <a:t>7.1.4.3 </a:t>
            </a:r>
            <a:r>
              <a:rPr lang="ja-JP" altLang="en-US" smtClean="0"/>
              <a:t>最低限のコントラストに関する達成基準 </a:t>
            </a:r>
            <a:r>
              <a:rPr lang="en-US" altLang="ja-JP" smtClean="0"/>
              <a:t>(</a:t>
            </a:r>
            <a:r>
              <a:rPr lang="ja-JP" altLang="en-US" smtClean="0"/>
              <a:t>等級</a:t>
            </a:r>
            <a:r>
              <a:rPr lang="en-US" altLang="ja-JP" smtClean="0"/>
              <a:t>AA)</a:t>
            </a:r>
            <a:endParaRPr lang="ja-JP" altLang="en-US" dirty="0"/>
          </a:p>
        </p:txBody>
      </p:sp>
      <p:sp>
        <p:nvSpPr>
          <p:cNvPr id="3" name="コンテンツ プレースホルダー 2"/>
          <p:cNvSpPr>
            <a:spLocks noGrp="1"/>
          </p:cNvSpPr>
          <p:nvPr>
            <p:ph idx="1"/>
          </p:nvPr>
        </p:nvSpPr>
        <p:spPr/>
        <p:txBody>
          <a:bodyPr>
            <a:normAutofit fontScale="62500" lnSpcReduction="20000"/>
          </a:bodyPr>
          <a:lstStyle/>
          <a:p>
            <a:r>
              <a:rPr lang="ja-JP" altLang="en-US" smtClean="0"/>
              <a:t>テキスト及び画像化された文字の視覚的な表現には，少なくとも</a:t>
            </a:r>
            <a:r>
              <a:rPr lang="en-US" altLang="ja-JP" smtClean="0"/>
              <a:t>4.5:1 </a:t>
            </a:r>
            <a:r>
              <a:rPr lang="ja-JP" altLang="en-US" smtClean="0"/>
              <a:t>のコントラスト比がなければならない。ただし，次の場合は除く。</a:t>
            </a:r>
          </a:p>
          <a:p>
            <a:pPr lvl="1"/>
            <a:r>
              <a:rPr lang="en-US" altLang="ja-JP" smtClean="0"/>
              <a:t>a) </a:t>
            </a:r>
            <a:r>
              <a:rPr lang="ja-JP" altLang="en-US" smtClean="0"/>
              <a:t>大きな文字 サイズの大きなテキスト及びサイズの大きな画像化された文字には，少なくとも</a:t>
            </a:r>
            <a:r>
              <a:rPr lang="en-US" altLang="ja-JP" smtClean="0"/>
              <a:t>3:1 </a:t>
            </a:r>
            <a:r>
              <a:rPr lang="ja-JP" altLang="en-US" smtClean="0"/>
              <a:t>のコントラスト比がある。</a:t>
            </a:r>
          </a:p>
          <a:p>
            <a:pPr lvl="2"/>
            <a:r>
              <a:rPr lang="ja-JP" altLang="en-US" smtClean="0"/>
              <a:t>注記 サイズの大きなテキストとは，半角の英数字の場合，少なくとも</a:t>
            </a:r>
            <a:r>
              <a:rPr lang="en-US" altLang="ja-JP" smtClean="0"/>
              <a:t>18 </a:t>
            </a:r>
            <a:r>
              <a:rPr lang="ja-JP" altLang="en-US" smtClean="0"/>
              <a:t>ポイント又は</a:t>
            </a:r>
            <a:r>
              <a:rPr lang="en-US" altLang="ja-JP" smtClean="0"/>
              <a:t>14 </a:t>
            </a:r>
            <a:r>
              <a:rPr lang="ja-JP" altLang="en-US" smtClean="0"/>
              <a:t>ポイントの太字であり，日本語，中国語及び韓国語のフォントでは，それと同等の文字サイズである。日本語を含む場合，少なくとも</a:t>
            </a:r>
            <a:r>
              <a:rPr lang="en-US" altLang="ja-JP" smtClean="0"/>
              <a:t>22 </a:t>
            </a:r>
            <a:r>
              <a:rPr lang="ja-JP" altLang="en-US" smtClean="0"/>
              <a:t>ポイント又は</a:t>
            </a:r>
            <a:r>
              <a:rPr lang="en-US" altLang="ja-JP" smtClean="0"/>
              <a:t>18 </a:t>
            </a:r>
            <a:r>
              <a:rPr lang="ja-JP" altLang="en-US" smtClean="0"/>
              <a:t>ポイントの太字と考えるとよい。なお，特別に細い線のフォント，又は文字の形が分かりにくくなるような独特の見た目若しくは特徴のあるフォントは，コントラストが低い場合に特に読みづらいことに注意する。また，ここでいう文字サイズは，コンテンツが提供される場合のサイズであり，利用者によるサイズ変更は含まれないことにも注意する。</a:t>
            </a:r>
          </a:p>
          <a:p>
            <a:pPr lvl="1"/>
            <a:r>
              <a:rPr lang="en-US" altLang="ja-JP" smtClean="0"/>
              <a:t>b) </a:t>
            </a:r>
            <a:r>
              <a:rPr lang="ja-JP" altLang="en-US" smtClean="0"/>
              <a:t>附随的 テキスト又は画像化された文字において，次の場合はコントラストの要件は該当しない。アクティブではないユーザインタフェースコンポーネントの一部である，装飾だけを目的にしている，だれ（誰）も視覚的に確認できない，又は重要な他の視覚的なコンテンツを含む写真の一部分である。</a:t>
            </a:r>
          </a:p>
          <a:p>
            <a:pPr lvl="1"/>
            <a:r>
              <a:rPr lang="en-US" altLang="ja-JP" smtClean="0"/>
              <a:t>c) </a:t>
            </a:r>
            <a:r>
              <a:rPr lang="ja-JP" altLang="en-US" smtClean="0"/>
              <a:t>ロゴタイプ ロゴ又はブランド名の一部である文字には，コントラストの要件はない。</a:t>
            </a:r>
            <a:endParaRPr lang="ja-JP" altLang="en-US" dirty="0"/>
          </a:p>
        </p:txBody>
      </p:sp>
    </p:spTree>
    <p:extLst>
      <p:ext uri="{BB962C8B-B14F-4D97-AF65-F5344CB8AC3E}">
        <p14:creationId xmlns:p14="http://schemas.microsoft.com/office/powerpoint/2010/main" val="38282331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図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765737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altLang="ja-JP" dirty="0" smtClean="0"/>
              <a:t>7.1.4.4 </a:t>
            </a:r>
            <a:r>
              <a:rPr lang="ja-JP" altLang="en-US" dirty="0" smtClean="0"/>
              <a:t>テキストのサイズ変更に関する達成基準 </a:t>
            </a:r>
            <a:r>
              <a:rPr lang="en-US" altLang="ja-JP" dirty="0" smtClean="0"/>
              <a:t>(</a:t>
            </a:r>
            <a:r>
              <a:rPr lang="ja-JP" altLang="en-US" dirty="0" smtClean="0"/>
              <a:t>等級</a:t>
            </a:r>
            <a:r>
              <a:rPr lang="en-US" altLang="ja-JP" dirty="0" smtClean="0"/>
              <a:t>AA)</a:t>
            </a:r>
            <a:endParaRPr lang="ja-JP" altLang="en-US" dirty="0"/>
          </a:p>
        </p:txBody>
      </p:sp>
      <p:sp>
        <p:nvSpPr>
          <p:cNvPr id="3" name="コンテンツ プレースホルダー 2"/>
          <p:cNvSpPr>
            <a:spLocks noGrp="1"/>
          </p:cNvSpPr>
          <p:nvPr>
            <p:ph idx="1"/>
          </p:nvPr>
        </p:nvSpPr>
        <p:spPr/>
        <p:txBody>
          <a:bodyPr>
            <a:normAutofit lnSpcReduction="10000"/>
          </a:bodyPr>
          <a:lstStyle/>
          <a:p>
            <a:r>
              <a:rPr lang="ja-JP" altLang="en-US" smtClean="0"/>
              <a:t>コンテンツ又は機能を損なうことなく，テキストを支援技術なしで</a:t>
            </a:r>
            <a:r>
              <a:rPr lang="en-US" altLang="ja-JP" smtClean="0"/>
              <a:t>200 %</a:t>
            </a:r>
            <a:r>
              <a:rPr lang="ja-JP" altLang="en-US" smtClean="0"/>
              <a:t>までサイズ変更できなければならない。ただし，キャプション及び画像化された文字は除く。</a:t>
            </a:r>
          </a:p>
          <a:p>
            <a:pPr lvl="1"/>
            <a:r>
              <a:rPr lang="ja-JP" altLang="en-US" smtClean="0"/>
              <a:t>注記</a:t>
            </a:r>
            <a:r>
              <a:rPr lang="en-US" altLang="ja-JP" smtClean="0"/>
              <a:t>1 </a:t>
            </a:r>
            <a:r>
              <a:rPr lang="ja-JP" altLang="en-US" smtClean="0"/>
              <a:t>サイズ変更は，ユーザエージェントの初期設定を基準とする。</a:t>
            </a:r>
            <a:r>
              <a:rPr lang="en-US" altLang="ja-JP" smtClean="0"/>
              <a:t>200 %</a:t>
            </a:r>
            <a:r>
              <a:rPr lang="ja-JP" altLang="en-US" smtClean="0"/>
              <a:t>は，幅及び高さを</a:t>
            </a:r>
            <a:r>
              <a:rPr lang="en-US" altLang="ja-JP" smtClean="0"/>
              <a:t>2 </a:t>
            </a:r>
            <a:r>
              <a:rPr lang="ja-JP" altLang="en-US" smtClean="0"/>
              <a:t>倍にすることである。</a:t>
            </a:r>
          </a:p>
          <a:p>
            <a:pPr lvl="1"/>
            <a:r>
              <a:rPr lang="ja-JP" altLang="en-US" smtClean="0"/>
              <a:t>注記</a:t>
            </a:r>
            <a:r>
              <a:rPr lang="en-US" altLang="ja-JP" smtClean="0"/>
              <a:t>2 </a:t>
            </a:r>
            <a:r>
              <a:rPr lang="ja-JP" altLang="en-US" smtClean="0"/>
              <a:t>この達成基準は，等級</a:t>
            </a:r>
            <a:r>
              <a:rPr lang="en-US" altLang="ja-JP" smtClean="0"/>
              <a:t>AA </a:t>
            </a:r>
            <a:r>
              <a:rPr lang="ja-JP" altLang="en-US" smtClean="0"/>
              <a:t>の達成基準である。</a:t>
            </a:r>
            <a:endParaRPr lang="ja-JP" altLang="en-US" dirty="0"/>
          </a:p>
        </p:txBody>
      </p:sp>
    </p:spTree>
    <p:extLst>
      <p:ext uri="{BB962C8B-B14F-4D97-AF65-F5344CB8AC3E}">
        <p14:creationId xmlns:p14="http://schemas.microsoft.com/office/powerpoint/2010/main" val="15454896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235776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906988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altLang="ja-JP" dirty="0" smtClean="0"/>
              <a:t>7.1.4.5 </a:t>
            </a:r>
            <a:r>
              <a:rPr lang="ja-JP" altLang="en-US" dirty="0" smtClean="0"/>
              <a:t>画像化された文字に関する達成基準 </a:t>
            </a:r>
            <a:r>
              <a:rPr lang="en-US" altLang="ja-JP" dirty="0" smtClean="0"/>
              <a:t>(</a:t>
            </a:r>
            <a:r>
              <a:rPr lang="ja-JP" altLang="en-US" dirty="0" smtClean="0"/>
              <a:t>等級</a:t>
            </a:r>
            <a:r>
              <a:rPr lang="en-US" altLang="ja-JP" dirty="0" smtClean="0"/>
              <a:t>AA)</a:t>
            </a:r>
            <a:endParaRPr lang="ja-JP" altLang="en-US" dirty="0"/>
          </a:p>
        </p:txBody>
      </p:sp>
      <p:sp>
        <p:nvSpPr>
          <p:cNvPr id="3" name="コンテンツ プレースホルダー 2"/>
          <p:cNvSpPr>
            <a:spLocks noGrp="1"/>
          </p:cNvSpPr>
          <p:nvPr>
            <p:ph idx="1"/>
          </p:nvPr>
        </p:nvSpPr>
        <p:spPr/>
        <p:txBody>
          <a:bodyPr>
            <a:normAutofit fontScale="70000" lnSpcReduction="20000"/>
          </a:bodyPr>
          <a:lstStyle/>
          <a:p>
            <a:r>
              <a:rPr lang="ja-JP" altLang="en-US" smtClean="0"/>
              <a:t>使用しているウェブコンテンツ技術で意図した視覚的な表現が可能である場合は，画像化された文字ではなくテキストを用いて情報を伝えなければならない。ただし，次に挙げる場合を除く。</a:t>
            </a:r>
          </a:p>
          <a:p>
            <a:pPr lvl="1"/>
            <a:r>
              <a:rPr lang="en-US" altLang="ja-JP" smtClean="0"/>
              <a:t>a) </a:t>
            </a:r>
            <a:r>
              <a:rPr lang="ja-JP" altLang="en-US" smtClean="0"/>
              <a:t>カスタマイズ可能 画像化された文字が利用者の要求に応じて視覚的にカスタマイズできる。</a:t>
            </a:r>
          </a:p>
          <a:p>
            <a:pPr lvl="1"/>
            <a:r>
              <a:rPr lang="en-US" altLang="ja-JP" smtClean="0"/>
              <a:t>b) </a:t>
            </a:r>
            <a:r>
              <a:rPr lang="ja-JP" altLang="en-US" smtClean="0"/>
              <a:t>必要不可欠 文字の特定の表現が，伝えようとする情報にとって必要不可欠である。</a:t>
            </a:r>
          </a:p>
          <a:p>
            <a:pPr lvl="1"/>
            <a:r>
              <a:rPr lang="ja-JP" altLang="en-US" smtClean="0"/>
              <a:t>注記</a:t>
            </a:r>
            <a:r>
              <a:rPr lang="en-US" altLang="ja-JP" smtClean="0"/>
              <a:t>1 </a:t>
            </a:r>
            <a:r>
              <a:rPr lang="ja-JP" altLang="en-US" smtClean="0"/>
              <a:t>ロゴタイプ（ロゴ又はブランド名の一部である文字）は必要不可欠なものであるとみなす。</a:t>
            </a:r>
          </a:p>
          <a:p>
            <a:pPr lvl="1"/>
            <a:r>
              <a:rPr lang="ja-JP" altLang="en-US" smtClean="0"/>
              <a:t>注記</a:t>
            </a:r>
            <a:r>
              <a:rPr lang="en-US" altLang="ja-JP" smtClean="0"/>
              <a:t>2 </a:t>
            </a:r>
            <a:r>
              <a:rPr lang="ja-JP" altLang="en-US" smtClean="0"/>
              <a:t>画像化された文字とは，特定の視覚的効果を得るために非テキスト形式（例えば画像）でレンダリングされたテキストである。これには，重要なその他の視覚的なコンテンツを含む画像の一部であるテキストは含まれない。例えば，写真に写っている人の名札にある人名は含まれないこともある。</a:t>
            </a:r>
            <a:endParaRPr lang="ja-JP" altLang="en-US" dirty="0"/>
          </a:p>
        </p:txBody>
      </p:sp>
    </p:spTree>
    <p:extLst>
      <p:ext uri="{BB962C8B-B14F-4D97-AF65-F5344CB8AC3E}">
        <p14:creationId xmlns:p14="http://schemas.microsoft.com/office/powerpoint/2010/main" val="34068783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altLang="ja-JP" dirty="0" smtClean="0"/>
              <a:t>7.2.2.2 </a:t>
            </a:r>
            <a:r>
              <a:rPr lang="ja-JP" altLang="en-US" dirty="0" smtClean="0"/>
              <a:t>一時停止，停止及び非表示に関する達成基準 </a:t>
            </a:r>
            <a:r>
              <a:rPr lang="en-US" altLang="ja-JP" dirty="0" smtClean="0"/>
              <a:t>(</a:t>
            </a:r>
            <a:r>
              <a:rPr lang="ja-JP" altLang="en-US" dirty="0" smtClean="0"/>
              <a:t>等級</a:t>
            </a:r>
            <a:r>
              <a:rPr lang="en-US" altLang="ja-JP" dirty="0" smtClean="0"/>
              <a:t>A)</a:t>
            </a:r>
            <a:endParaRPr lang="ja-JP" altLang="en-US" dirty="0"/>
          </a:p>
        </p:txBody>
      </p:sp>
      <p:sp>
        <p:nvSpPr>
          <p:cNvPr id="3" name="コンテンツ プレースホルダー 2"/>
          <p:cNvSpPr>
            <a:spLocks noGrp="1"/>
          </p:cNvSpPr>
          <p:nvPr>
            <p:ph idx="1"/>
          </p:nvPr>
        </p:nvSpPr>
        <p:spPr/>
        <p:txBody>
          <a:bodyPr>
            <a:normAutofit fontScale="47500" lnSpcReduction="20000"/>
          </a:bodyPr>
          <a:lstStyle/>
          <a:p>
            <a:r>
              <a:rPr lang="ja-JP" altLang="en-US" smtClean="0"/>
              <a:t>動きのある，点滅している，スクロールする，又は自動更新する情報に対しては，次のすべての事項を満たしていなければならない。</a:t>
            </a:r>
          </a:p>
          <a:p>
            <a:pPr lvl="1"/>
            <a:r>
              <a:rPr lang="en-US" altLang="ja-JP" smtClean="0"/>
              <a:t>a) </a:t>
            </a:r>
            <a:r>
              <a:rPr lang="ja-JP" altLang="en-US" smtClean="0"/>
              <a:t>動き，点滅及びスクロール 動きのある，点滅している，又はスクロールしている情報が，自動的に開始し，</a:t>
            </a:r>
            <a:r>
              <a:rPr lang="en-US" altLang="ja-JP" smtClean="0"/>
              <a:t>5 </a:t>
            </a:r>
            <a:r>
              <a:rPr lang="ja-JP" altLang="en-US" smtClean="0"/>
              <a:t>秒よりも長く継続し，かつ，その他のコンテンツと並行して提示される場合，利用者がそれらを一時停止，停止又は非表示にすることのできるメカニズムがある。ただし，その動き，点滅又はスクロールが必要不可欠な動作の一部である場合は除く。</a:t>
            </a:r>
          </a:p>
          <a:p>
            <a:pPr lvl="1"/>
            <a:r>
              <a:rPr lang="en-US" altLang="ja-JP" smtClean="0"/>
              <a:t>b) </a:t>
            </a:r>
            <a:r>
              <a:rPr lang="ja-JP" altLang="en-US" smtClean="0"/>
              <a:t>自動更新 自動更新する情報が，自動的に開始し，その他のコンテンツと並行して提示される場合，利用者がそれを一時停止，停止若しくは非表示にする，又はその更新頻度を調整することのできるメカニズムがある。ただし，その自動更新が必要不可欠な動作の一部である場合は除く。</a:t>
            </a:r>
          </a:p>
          <a:p>
            <a:pPr lvl="2"/>
            <a:r>
              <a:rPr lang="ja-JP" altLang="en-US" smtClean="0"/>
              <a:t>注記</a:t>
            </a:r>
            <a:r>
              <a:rPr lang="en-US" altLang="ja-JP" smtClean="0"/>
              <a:t>1 </a:t>
            </a:r>
            <a:r>
              <a:rPr lang="ja-JP" altLang="en-US" smtClean="0"/>
              <a:t>画面がちらつく，又はせん（閃）光を放つコンテンツに関する要件は，</a:t>
            </a:r>
            <a:r>
              <a:rPr lang="en-US" altLang="ja-JP" smtClean="0"/>
              <a:t>7.2.3 </a:t>
            </a:r>
            <a:r>
              <a:rPr lang="ja-JP" altLang="en-US" smtClean="0"/>
              <a:t>を参照する。</a:t>
            </a:r>
          </a:p>
          <a:p>
            <a:pPr lvl="2"/>
            <a:r>
              <a:rPr lang="ja-JP" altLang="en-US" smtClean="0"/>
              <a:t>注記</a:t>
            </a:r>
            <a:r>
              <a:rPr lang="en-US" altLang="ja-JP" smtClean="0"/>
              <a:t>2 </a:t>
            </a:r>
            <a:r>
              <a:rPr lang="ja-JP" altLang="en-US" smtClean="0"/>
              <a:t>周期的にソフトウェアによって自動的に更新されるコンテンツ，又はユーザエージェントにストリーム配信されるコンテンツでは，コンテンツ再生の一時停止と再開との操作の間に生成又は受信される情報を保持したり，提示したりする必要はない。これは技術的に不可能であることが考えられ，多くの状況において利用者の混乱を招くことにつながる可能性があるためである。</a:t>
            </a:r>
          </a:p>
          <a:p>
            <a:pPr lvl="2"/>
            <a:r>
              <a:rPr lang="ja-JP" altLang="en-US" smtClean="0"/>
              <a:t>注記</a:t>
            </a:r>
            <a:r>
              <a:rPr lang="en-US" altLang="ja-JP" smtClean="0"/>
              <a:t>3 </a:t>
            </a:r>
            <a:r>
              <a:rPr lang="ja-JP" altLang="en-US" smtClean="0"/>
              <a:t>コンテンツの読込み中又はそれに類似した状況の一部として表示されるアニメーションについては，この段階ですべての利用者に対していかなる対話も発生する可能性がなく，かつ，コンテンツ読込みの進行状況を表示しないことが利用者の混乱を招いたり，コンテンツが動作を停止した，又はコンテンツが破損しているという誤解を生じたりする可能性がある場合には，必要不可欠なものと考えることができる。</a:t>
            </a:r>
          </a:p>
          <a:p>
            <a:pPr lvl="2"/>
            <a:r>
              <a:rPr lang="ja-JP" altLang="en-US" smtClean="0"/>
              <a:t>注記</a:t>
            </a:r>
            <a:r>
              <a:rPr lang="en-US" altLang="ja-JP" smtClean="0"/>
              <a:t>4 </a:t>
            </a:r>
            <a:r>
              <a:rPr lang="ja-JP" altLang="en-US" smtClean="0"/>
              <a:t>点滅とは，注意を引くために，二つの視覚的な状態を交互に切り替えることである。</a:t>
            </a:r>
            <a:r>
              <a:rPr lang="en-US" altLang="ja-JP" smtClean="0"/>
              <a:t>3.5.3 </a:t>
            </a:r>
            <a:r>
              <a:rPr lang="ja-JP" altLang="en-US" smtClean="0"/>
              <a:t>で定義している“せん（閃）光”も参照するのがよい。ある頻度で，ある程度以上に大きく，明るく点滅することによって，せん（閃）光として分類されることもあり得ることに注意が必要である。</a:t>
            </a:r>
            <a:endParaRPr lang="ja-JP" altLang="en-US" dirty="0"/>
          </a:p>
        </p:txBody>
      </p:sp>
    </p:spTree>
    <p:extLst>
      <p:ext uri="{BB962C8B-B14F-4D97-AF65-F5344CB8AC3E}">
        <p14:creationId xmlns:p14="http://schemas.microsoft.com/office/powerpoint/2010/main" val="3027695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altLang="ja-JP" dirty="0" smtClean="0"/>
              <a:t>7.2.4.1 </a:t>
            </a:r>
            <a:r>
              <a:rPr lang="ja-JP" altLang="en-US" dirty="0" smtClean="0"/>
              <a:t>ブロックスキップに関する達成基準 </a:t>
            </a:r>
            <a:r>
              <a:rPr lang="en-US" altLang="ja-JP" dirty="0" smtClean="0"/>
              <a:t>(</a:t>
            </a:r>
            <a:r>
              <a:rPr lang="ja-JP" altLang="en-US" dirty="0" smtClean="0"/>
              <a:t>等級</a:t>
            </a:r>
            <a:r>
              <a:rPr lang="en-US" altLang="ja-JP" dirty="0" smtClean="0"/>
              <a:t>A)</a:t>
            </a:r>
            <a:endParaRPr lang="ja-JP" altLang="en-US" dirty="0"/>
          </a:p>
        </p:txBody>
      </p:sp>
      <p:sp>
        <p:nvSpPr>
          <p:cNvPr id="3" name="コンテンツ プレースホルダー 2"/>
          <p:cNvSpPr>
            <a:spLocks noGrp="1"/>
          </p:cNvSpPr>
          <p:nvPr>
            <p:ph idx="1"/>
          </p:nvPr>
        </p:nvSpPr>
        <p:spPr/>
        <p:txBody>
          <a:bodyPr/>
          <a:lstStyle/>
          <a:p>
            <a:r>
              <a:rPr lang="ja-JP" altLang="en-US" smtClean="0"/>
              <a:t>複数のウェブページ上で繰り返されているコンテンツのブロックをスキップできるメカニズムが利用可能でなければならない。</a:t>
            </a:r>
            <a:endParaRPr lang="ja-JP" altLang="en-US" dirty="0"/>
          </a:p>
        </p:txBody>
      </p:sp>
    </p:spTree>
    <p:extLst>
      <p:ext uri="{BB962C8B-B14F-4D97-AF65-F5344CB8AC3E}">
        <p14:creationId xmlns:p14="http://schemas.microsoft.com/office/powerpoint/2010/main" val="9839643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altLang="ja-JP" dirty="0" smtClean="0"/>
              <a:t>7.2.4.3 </a:t>
            </a:r>
            <a:r>
              <a:rPr lang="ja-JP" altLang="en-US" dirty="0" smtClean="0"/>
              <a:t>フォーカス順序に関する達成基準 </a:t>
            </a:r>
            <a:r>
              <a:rPr lang="en-US" altLang="ja-JP" dirty="0" smtClean="0"/>
              <a:t>(</a:t>
            </a:r>
            <a:r>
              <a:rPr lang="ja-JP" altLang="en-US" dirty="0" smtClean="0"/>
              <a:t>等級</a:t>
            </a:r>
            <a:r>
              <a:rPr lang="en-US" altLang="ja-JP" dirty="0" smtClean="0"/>
              <a:t>A)</a:t>
            </a:r>
            <a:endParaRPr lang="ja-JP" altLang="en-US" dirty="0"/>
          </a:p>
        </p:txBody>
      </p:sp>
      <p:sp>
        <p:nvSpPr>
          <p:cNvPr id="3" name="コンテンツ プレースホルダー 2"/>
          <p:cNvSpPr>
            <a:spLocks noGrp="1"/>
          </p:cNvSpPr>
          <p:nvPr>
            <p:ph idx="1"/>
          </p:nvPr>
        </p:nvSpPr>
        <p:spPr/>
        <p:txBody>
          <a:bodyPr>
            <a:normAutofit lnSpcReduction="10000"/>
          </a:bodyPr>
          <a:lstStyle/>
          <a:p>
            <a:r>
              <a:rPr lang="ja-JP" altLang="en-US" smtClean="0"/>
              <a:t>ウェブページが順番にナビゲートできて，そのナビゲーション順序が意味又は操作性に影響を及ぼす場合，フォーカス可能なコンポーネントは意味及び操作性を保持した順序でフォーカスを受け取らなければならない。</a:t>
            </a:r>
          </a:p>
          <a:p>
            <a:pPr lvl="1"/>
            <a:r>
              <a:rPr lang="ja-JP" altLang="en-US" smtClean="0"/>
              <a:t>注記</a:t>
            </a:r>
            <a:r>
              <a:rPr lang="en-US" altLang="ja-JP" smtClean="0"/>
              <a:t>1 </a:t>
            </a:r>
            <a:r>
              <a:rPr lang="ja-JP" altLang="en-US" smtClean="0"/>
              <a:t>順番にナビゲートできるとは，キーボードインタフェースを用いてフォーカスを前進させるために，指定された順序でナビゲートすることである。</a:t>
            </a:r>
            <a:endParaRPr lang="ja-JP" altLang="en-US" dirty="0"/>
          </a:p>
        </p:txBody>
      </p:sp>
    </p:spTree>
    <p:extLst>
      <p:ext uri="{BB962C8B-B14F-4D97-AF65-F5344CB8AC3E}">
        <p14:creationId xmlns:p14="http://schemas.microsoft.com/office/powerpoint/2010/main" val="9576596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altLang="ja-JP" dirty="0" smtClean="0"/>
              <a:t>7.3.2.1 </a:t>
            </a:r>
            <a:r>
              <a:rPr lang="ja-JP" altLang="en-US" dirty="0" smtClean="0"/>
              <a:t>オンフォーカスに関する達成基準 </a:t>
            </a:r>
            <a:r>
              <a:rPr lang="en-US" altLang="ja-JP" dirty="0" smtClean="0"/>
              <a:t>(</a:t>
            </a:r>
            <a:r>
              <a:rPr lang="ja-JP" altLang="en-US" dirty="0" smtClean="0"/>
              <a:t>等級</a:t>
            </a:r>
            <a:r>
              <a:rPr lang="en-US" altLang="ja-JP" dirty="0" smtClean="0"/>
              <a:t>A)</a:t>
            </a:r>
            <a:endParaRPr lang="ja-JP" altLang="en-US" dirty="0"/>
          </a:p>
        </p:txBody>
      </p:sp>
      <p:sp>
        <p:nvSpPr>
          <p:cNvPr id="3" name="コンテンツ プレースホルダー 2"/>
          <p:cNvSpPr>
            <a:spLocks noGrp="1"/>
          </p:cNvSpPr>
          <p:nvPr>
            <p:ph idx="1"/>
          </p:nvPr>
        </p:nvSpPr>
        <p:spPr/>
        <p:txBody>
          <a:bodyPr/>
          <a:lstStyle/>
          <a:p>
            <a:r>
              <a:rPr lang="ja-JP" altLang="en-US" smtClean="0"/>
              <a:t>いずれのコンポーネントも，フォーカスを受け取ったときに状況の変化を引き起こしてはならない。</a:t>
            </a:r>
            <a:endParaRPr lang="ja-JP" altLang="en-US" dirty="0"/>
          </a:p>
        </p:txBody>
      </p:sp>
    </p:spTree>
    <p:extLst>
      <p:ext uri="{BB962C8B-B14F-4D97-AF65-F5344CB8AC3E}">
        <p14:creationId xmlns:p14="http://schemas.microsoft.com/office/powerpoint/2010/main" val="15084756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altLang="ja-JP" dirty="0" smtClean="0"/>
              <a:t>7.3.2.5 </a:t>
            </a:r>
            <a:r>
              <a:rPr lang="ja-JP" altLang="en-US" sz="4000" dirty="0" smtClean="0"/>
              <a:t>利用者の要求による状況の変化に関する達成基準 </a:t>
            </a:r>
            <a:r>
              <a:rPr lang="en-US" altLang="ja-JP" sz="4000" dirty="0" smtClean="0"/>
              <a:t>(</a:t>
            </a:r>
            <a:r>
              <a:rPr lang="ja-JP" altLang="en-US" sz="4000" dirty="0" smtClean="0"/>
              <a:t>等級</a:t>
            </a:r>
            <a:r>
              <a:rPr lang="en-US" altLang="ja-JP" sz="4000" dirty="0" smtClean="0"/>
              <a:t>AAA)</a:t>
            </a:r>
            <a:endParaRPr lang="ja-JP" altLang="en-US" sz="4000" dirty="0"/>
          </a:p>
        </p:txBody>
      </p:sp>
      <p:sp>
        <p:nvSpPr>
          <p:cNvPr id="3" name="コンテンツ プレースホルダー 2"/>
          <p:cNvSpPr>
            <a:spLocks noGrp="1"/>
          </p:cNvSpPr>
          <p:nvPr>
            <p:ph idx="1"/>
          </p:nvPr>
        </p:nvSpPr>
        <p:spPr/>
        <p:txBody>
          <a:bodyPr/>
          <a:lstStyle/>
          <a:p>
            <a:r>
              <a:rPr lang="ja-JP" altLang="en-US" smtClean="0"/>
              <a:t>状況の変化は利用者の要求によってだけ生じるか，又はそのような変化を止めるメカニズムが利用可能でなければならない。</a:t>
            </a:r>
            <a:endParaRPr lang="ja-JP" altLang="en-US" dirty="0"/>
          </a:p>
        </p:txBody>
      </p:sp>
    </p:spTree>
    <p:extLst>
      <p:ext uri="{BB962C8B-B14F-4D97-AF65-F5344CB8AC3E}">
        <p14:creationId xmlns:p14="http://schemas.microsoft.com/office/powerpoint/2010/main" val="41687738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76644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lang="ja-JP" altLang="en-US" dirty="0"/>
              <a:t>ありがとうございました</a:t>
            </a:r>
            <a:endParaRPr kumimoji="1" lang="ja-JP" altLang="en-US" dirty="0"/>
          </a:p>
        </p:txBody>
      </p:sp>
      <p:sp>
        <p:nvSpPr>
          <p:cNvPr id="3" name="サブタイトル 2"/>
          <p:cNvSpPr>
            <a:spLocks noGrp="1"/>
          </p:cNvSpPr>
          <p:nvPr>
            <p:ph type="subTitle" idx="1"/>
          </p:nvPr>
        </p:nvSpPr>
        <p:spPr/>
        <p:txBody>
          <a:bodyPr/>
          <a:lstStyle/>
          <a:p>
            <a:endParaRPr kumimoji="1" lang="ja-JP" altLang="en-US"/>
          </a:p>
        </p:txBody>
      </p:sp>
    </p:spTree>
    <p:extLst>
      <p:ext uri="{BB962C8B-B14F-4D97-AF65-F5344CB8AC3E}">
        <p14:creationId xmlns:p14="http://schemas.microsoft.com/office/powerpoint/2010/main" val="1615033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p:cNvSpPr>
            <a:spLocks noGrp="1"/>
          </p:cNvSpPr>
          <p:nvPr>
            <p:ph type="title"/>
          </p:nvPr>
        </p:nvSpPr>
        <p:spPr/>
        <p:txBody>
          <a:bodyPr/>
          <a:lstStyle/>
          <a:p>
            <a:r>
              <a:rPr kumimoji="1" lang="ja-JP" altLang="en-US" dirty="0" smtClean="0"/>
              <a:t>今日紹介した達成基準</a:t>
            </a:r>
            <a:endParaRPr kumimoji="1" lang="ja-JP" altLang="en-US" dirty="0"/>
          </a:p>
        </p:txBody>
      </p:sp>
      <p:sp>
        <p:nvSpPr>
          <p:cNvPr id="3" name="コンテンツ プレースホルダー 2"/>
          <p:cNvSpPr>
            <a:spLocks noGrp="1"/>
          </p:cNvSpPr>
          <p:nvPr>
            <p:ph idx="1"/>
          </p:nvPr>
        </p:nvSpPr>
        <p:spPr/>
        <p:txBody>
          <a:bodyPr>
            <a:normAutofit fontScale="70000" lnSpcReduction="20000"/>
          </a:bodyPr>
          <a:lstStyle/>
          <a:p>
            <a:r>
              <a:rPr lang="en-US" altLang="ja-JP" dirty="0" smtClean="0"/>
              <a:t>7.1.1.1 </a:t>
            </a:r>
            <a:r>
              <a:rPr lang="ja-JP" altLang="en-US" dirty="0" smtClean="0"/>
              <a:t>非テキストコンテンツに関する達成基準 </a:t>
            </a:r>
            <a:r>
              <a:rPr lang="en-US" altLang="ja-JP" dirty="0" smtClean="0"/>
              <a:t>(A)</a:t>
            </a:r>
            <a:endParaRPr lang="ja-JP" altLang="en-US" dirty="0" smtClean="0"/>
          </a:p>
          <a:p>
            <a:r>
              <a:rPr lang="en-US" altLang="ja-JP" dirty="0" smtClean="0"/>
              <a:t>7.1.3.1 </a:t>
            </a:r>
            <a:r>
              <a:rPr lang="ja-JP" altLang="en-US" dirty="0" smtClean="0"/>
              <a:t>情報及び関係性に関する達成基準 </a:t>
            </a:r>
            <a:r>
              <a:rPr lang="en-US" altLang="ja-JP" dirty="0" smtClean="0"/>
              <a:t>(A)</a:t>
            </a:r>
            <a:endParaRPr lang="ja-JP" altLang="en-US" dirty="0" smtClean="0"/>
          </a:p>
          <a:p>
            <a:r>
              <a:rPr lang="en-US" altLang="ja-JP" dirty="0" smtClean="0"/>
              <a:t>7.1.4.3 </a:t>
            </a:r>
            <a:r>
              <a:rPr lang="ja-JP" altLang="en-US" dirty="0" smtClean="0"/>
              <a:t>最低限のコントラストに関する達成基準 </a:t>
            </a:r>
            <a:r>
              <a:rPr lang="en-US" altLang="ja-JP" dirty="0" smtClean="0"/>
              <a:t>(AA)</a:t>
            </a:r>
            <a:endParaRPr lang="ja-JP" altLang="en-US" dirty="0" smtClean="0"/>
          </a:p>
          <a:p>
            <a:r>
              <a:rPr lang="en-US" altLang="ja-JP" dirty="0" smtClean="0"/>
              <a:t>7.1.4.4 </a:t>
            </a:r>
            <a:r>
              <a:rPr lang="ja-JP" altLang="en-US" dirty="0" smtClean="0"/>
              <a:t>テキストのサイズ変更に関する達成基準 </a:t>
            </a:r>
            <a:r>
              <a:rPr lang="en-US" altLang="ja-JP" dirty="0" smtClean="0"/>
              <a:t>(AA)</a:t>
            </a:r>
            <a:endParaRPr lang="ja-JP" altLang="en-US" dirty="0" smtClean="0"/>
          </a:p>
          <a:p>
            <a:r>
              <a:rPr lang="en-US" altLang="ja-JP" dirty="0" smtClean="0"/>
              <a:t>7.1.4.5 </a:t>
            </a:r>
            <a:r>
              <a:rPr lang="ja-JP" altLang="en-US" dirty="0" smtClean="0"/>
              <a:t>画像化された文字に関する達成基準 </a:t>
            </a:r>
            <a:r>
              <a:rPr lang="en-US" altLang="ja-JP" dirty="0" smtClean="0"/>
              <a:t>(AA)</a:t>
            </a:r>
            <a:endParaRPr lang="ja-JP" altLang="en-US" dirty="0" smtClean="0"/>
          </a:p>
          <a:p>
            <a:r>
              <a:rPr lang="en-US" altLang="ja-JP" dirty="0" smtClean="0"/>
              <a:t>7.2.2.2 </a:t>
            </a:r>
            <a:r>
              <a:rPr lang="ja-JP" altLang="en-US" dirty="0" smtClean="0"/>
              <a:t>一時停止，停止及び非表示に関する達成基準 </a:t>
            </a:r>
            <a:r>
              <a:rPr lang="en-US" altLang="ja-JP" dirty="0" smtClean="0"/>
              <a:t>(A)</a:t>
            </a:r>
            <a:endParaRPr lang="ja-JP" altLang="en-US" dirty="0" smtClean="0"/>
          </a:p>
          <a:p>
            <a:r>
              <a:rPr lang="en-US" altLang="ja-JP" dirty="0" smtClean="0"/>
              <a:t>7.2.4.1 </a:t>
            </a:r>
            <a:r>
              <a:rPr lang="ja-JP" altLang="en-US" dirty="0" smtClean="0"/>
              <a:t>ブロックスキップに関する達成基準 </a:t>
            </a:r>
            <a:r>
              <a:rPr lang="en-US" altLang="ja-JP" dirty="0" smtClean="0"/>
              <a:t>(A)</a:t>
            </a:r>
            <a:endParaRPr lang="ja-JP" altLang="en-US" dirty="0" smtClean="0"/>
          </a:p>
          <a:p>
            <a:r>
              <a:rPr lang="en-US" altLang="ja-JP" dirty="0" smtClean="0"/>
              <a:t>7.2.4.3 </a:t>
            </a:r>
            <a:r>
              <a:rPr lang="ja-JP" altLang="en-US" dirty="0" smtClean="0"/>
              <a:t>フォーカス順序に関する達成基準 </a:t>
            </a:r>
            <a:r>
              <a:rPr lang="en-US" altLang="ja-JP" dirty="0" smtClean="0"/>
              <a:t>(A)</a:t>
            </a:r>
            <a:endParaRPr lang="ja-JP" altLang="en-US" dirty="0" smtClean="0"/>
          </a:p>
          <a:p>
            <a:r>
              <a:rPr lang="en-US" altLang="ja-JP" dirty="0" smtClean="0"/>
              <a:t>7.3.2.1 </a:t>
            </a:r>
            <a:r>
              <a:rPr lang="ja-JP" altLang="en-US" dirty="0" smtClean="0"/>
              <a:t>オンフォーカスに関する達成基準 </a:t>
            </a:r>
            <a:r>
              <a:rPr lang="en-US" altLang="ja-JP" dirty="0" smtClean="0"/>
              <a:t>(A)</a:t>
            </a:r>
            <a:endParaRPr lang="ja-JP" altLang="en-US" dirty="0" smtClean="0"/>
          </a:p>
          <a:p>
            <a:r>
              <a:rPr lang="en-US" altLang="ja-JP" dirty="0" smtClean="0"/>
              <a:t>7.3.2.5 </a:t>
            </a:r>
            <a:r>
              <a:rPr lang="ja-JP" altLang="en-US" dirty="0" smtClean="0"/>
              <a:t>利用者の要求による状況の変化に関する達成基準 </a:t>
            </a:r>
            <a:r>
              <a:rPr lang="en-US" altLang="ja-JP" dirty="0" smtClean="0"/>
              <a:t>(AAA)</a:t>
            </a:r>
            <a:endParaRPr lang="ja-JP" altLang="en-US" dirty="0"/>
          </a:p>
        </p:txBody>
      </p:sp>
    </p:spTree>
    <p:extLst>
      <p:ext uri="{BB962C8B-B14F-4D97-AF65-F5344CB8AC3E}">
        <p14:creationId xmlns:p14="http://schemas.microsoft.com/office/powerpoint/2010/main" val="2541548338"/>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169</TotalTime>
  <Words>2265</Words>
  <Application>Microsoft Office PowerPoint</Application>
  <PresentationFormat>画面に合わせる (4:3)</PresentationFormat>
  <Paragraphs>95</Paragraphs>
  <Slides>31</Slides>
  <Notes>1</Notes>
  <HiddenSlides>0</HiddenSlides>
  <MMClips>0</MMClips>
  <ScaleCrop>false</ScaleCrop>
  <HeadingPairs>
    <vt:vector size="4" baseType="variant">
      <vt:variant>
        <vt:lpstr>テーマ</vt:lpstr>
      </vt:variant>
      <vt:variant>
        <vt:i4>1</vt:i4>
      </vt:variant>
      <vt:variant>
        <vt:lpstr>スライド タイトル</vt:lpstr>
      </vt:variant>
      <vt:variant>
        <vt:i4>31</vt:i4>
      </vt:variant>
    </vt:vector>
  </HeadingPairs>
  <TitlesOfParts>
    <vt:vector size="32" baseType="lpstr">
      <vt:lpstr>Office ​​テーマ</vt:lpstr>
      <vt:lpstr>首相官邸を採点する</vt:lpstr>
      <vt:lpstr>PowerPoint プレゼンテーション</vt:lpstr>
      <vt:lpstr>PowerPoint プレゼンテーション</vt:lpstr>
      <vt:lpstr>PowerPoint プレゼンテーション</vt:lpstr>
      <vt:lpstr>PowerPoint プレゼンテーション</vt:lpstr>
      <vt:lpstr>前置き</vt:lpstr>
      <vt:lpstr>「みんなの公共サイト運用モデル 改定版 (2010年度)  ウェブアクセシビリティ対応の手引き」より</vt:lpstr>
      <vt:lpstr>「みんなの公共サイト運用モデル 改定版 (2010年度)  ウェブアクセシビリティ対応の手引き」より</vt:lpstr>
      <vt:lpstr>首相官邸サイトに求められること</vt:lpstr>
      <vt:lpstr>JIS X 8341-3 : 2010 の 達成基準から見た問題点</vt:lpstr>
      <vt:lpstr>7.1.1.1 非テキストコンテンツに関する達成基準 (等級A)</vt:lpstr>
      <vt:lpstr>PowerPoint プレゼンテーション</vt:lpstr>
      <vt:lpstr>PowerPoint プレゼンテーション</vt:lpstr>
      <vt:lpstr>PowerPoint プレゼンテーション</vt:lpstr>
      <vt:lpstr>7.1.2.1 収録済みの音声しか含まないメディア及び収録済みの映像しか含まないメディアに関する達成基準 (等級A)</vt:lpstr>
      <vt:lpstr>7.1.3.1 情報及び関係性に関する達成基準 (等級A)</vt:lpstr>
      <vt:lpstr>PowerPoint プレゼンテーション</vt:lpstr>
      <vt:lpstr>7.1.4.3 最低限のコントラストに関する達成基準 (等級AA)</vt:lpstr>
      <vt:lpstr>PowerPoint プレゼンテーション</vt:lpstr>
      <vt:lpstr>7.1.4.4 テキストのサイズ変更に関する達成基準 (等級AA)</vt:lpstr>
      <vt:lpstr>PowerPoint プレゼンテーション</vt:lpstr>
      <vt:lpstr>PowerPoint プレゼンテーション</vt:lpstr>
      <vt:lpstr>7.1.4.5 画像化された文字に関する達成基準 (等級AA)</vt:lpstr>
      <vt:lpstr>7.2.2.2 一時停止，停止及び非表示に関する達成基準 (等級A)</vt:lpstr>
      <vt:lpstr>7.2.4.1 ブロックスキップに関する達成基準 (等級A)</vt:lpstr>
      <vt:lpstr>7.2.4.3 フォーカス順序に関する達成基準 (等級A)</vt:lpstr>
      <vt:lpstr>7.3.2.1 オンフォーカスに関する達成基準 (等級A)</vt:lpstr>
      <vt:lpstr>7.3.2.5 利用者の要求による状況の変化に関する達成基準 (等級AAA)</vt:lpstr>
      <vt:lpstr>PowerPoint プレゼンテーション</vt:lpstr>
      <vt:lpstr>ありがとうございました</vt:lpstr>
      <vt:lpstr>今日紹介した達成基準</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JIS X 8341-3:2010</dc:title>
  <dc:creator>Yoshinori Ota</dc:creator>
  <cp:lastModifiedBy>bakera</cp:lastModifiedBy>
  <cp:revision>33</cp:revision>
  <dcterms:created xsi:type="dcterms:W3CDTF">2012-04-18T08:06:29Z</dcterms:created>
  <dcterms:modified xsi:type="dcterms:W3CDTF">2012-04-19T04:16:26Z</dcterms:modified>
</cp:coreProperties>
</file>