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5" r:id="rId3"/>
    <p:sldId id="257" r:id="rId4"/>
    <p:sldId id="296" r:id="rId5"/>
    <p:sldId id="298" r:id="rId6"/>
    <p:sldId id="299" r:id="rId7"/>
    <p:sldId id="297" r:id="rId8"/>
    <p:sldId id="302" r:id="rId9"/>
    <p:sldId id="301" r:id="rId10"/>
    <p:sldId id="259" r:id="rId11"/>
    <p:sldId id="262" r:id="rId12"/>
    <p:sldId id="258" r:id="rId13"/>
    <p:sldId id="265" r:id="rId14"/>
    <p:sldId id="260" r:id="rId15"/>
    <p:sldId id="261" r:id="rId16"/>
    <p:sldId id="269" r:id="rId17"/>
    <p:sldId id="264" r:id="rId18"/>
    <p:sldId id="263" r:id="rId19"/>
    <p:sldId id="266" r:id="rId20"/>
    <p:sldId id="267" r:id="rId21"/>
    <p:sldId id="268" r:id="rId22"/>
    <p:sldId id="270" r:id="rId23"/>
    <p:sldId id="271" r:id="rId24"/>
    <p:sldId id="273" r:id="rId25"/>
    <p:sldId id="274" r:id="rId26"/>
    <p:sldId id="272" r:id="rId27"/>
    <p:sldId id="276" r:id="rId28"/>
    <p:sldId id="277" r:id="rId29"/>
    <p:sldId id="280" r:id="rId30"/>
    <p:sldId id="278" r:id="rId31"/>
    <p:sldId id="279" r:id="rId32"/>
    <p:sldId id="282" r:id="rId33"/>
    <p:sldId id="283" r:id="rId34"/>
    <p:sldId id="284" r:id="rId35"/>
    <p:sldId id="285" r:id="rId36"/>
    <p:sldId id="288" r:id="rId37"/>
    <p:sldId id="289" r:id="rId38"/>
    <p:sldId id="293" r:id="rId39"/>
    <p:sldId id="286" r:id="rId40"/>
    <p:sldId id="290" r:id="rId41"/>
    <p:sldId id="291" r:id="rId42"/>
    <p:sldId id="292" r:id="rId43"/>
    <p:sldId id="287" r:id="rId44"/>
    <p:sldId id="304" r:id="rId45"/>
    <p:sldId id="305" r:id="rId46"/>
    <p:sldId id="306" r:id="rId47"/>
    <p:sldId id="307" r:id="rId48"/>
    <p:sldId id="309" r:id="rId49"/>
    <p:sldId id="308" r:id="rId50"/>
    <p:sldId id="311" r:id="rId51"/>
    <p:sldId id="312" r:id="rId52"/>
    <p:sldId id="303" r:id="rId53"/>
    <p:sldId id="314" r:id="rId54"/>
    <p:sldId id="316" r:id="rId55"/>
    <p:sldId id="294" r:id="rId56"/>
    <p:sldId id="341" r:id="rId57"/>
    <p:sldId id="339" r:id="rId58"/>
    <p:sldId id="318" r:id="rId59"/>
    <p:sldId id="322" r:id="rId60"/>
    <p:sldId id="323" r:id="rId61"/>
    <p:sldId id="324" r:id="rId62"/>
    <p:sldId id="319" r:id="rId63"/>
    <p:sldId id="320" r:id="rId64"/>
    <p:sldId id="340" r:id="rId65"/>
    <p:sldId id="325" r:id="rId66"/>
    <p:sldId id="326" r:id="rId67"/>
    <p:sldId id="327" r:id="rId68"/>
    <p:sldId id="328" r:id="rId69"/>
    <p:sldId id="329" r:id="rId70"/>
    <p:sldId id="330" r:id="rId71"/>
    <p:sldId id="331" r:id="rId72"/>
    <p:sldId id="332" r:id="rId73"/>
    <p:sldId id="333" r:id="rId74"/>
    <p:sldId id="334" r:id="rId75"/>
    <p:sldId id="335" r:id="rId76"/>
    <p:sldId id="342" r:id="rId77"/>
    <p:sldId id="343" r:id="rId78"/>
    <p:sldId id="344" r:id="rId79"/>
    <p:sldId id="346" r:id="rId80"/>
    <p:sldId id="345" r:id="rId81"/>
    <p:sldId id="349" r:id="rId82"/>
    <p:sldId id="348" r:id="rId83"/>
    <p:sldId id="347" r:id="rId84"/>
    <p:sldId id="350" r:id="rId85"/>
    <p:sldId id="352" r:id="rId86"/>
    <p:sldId id="351" r:id="rId87"/>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既定のセクション" id="{77EF53DE-4149-4854-9A2F-3C5B4DDED04D}">
          <p14:sldIdLst>
            <p14:sldId id="256"/>
          </p14:sldIdLst>
        </p14:section>
        <p14:section name="タイトルなしのセクション" id="{9D95B878-97A2-4F8B-AC07-C8080870034B}">
          <p14:sldIdLst>
            <p14:sldId id="295"/>
            <p14:sldId id="257"/>
            <p14:sldId id="296"/>
            <p14:sldId id="298"/>
            <p14:sldId id="299"/>
            <p14:sldId id="297"/>
            <p14:sldId id="302"/>
            <p14:sldId id="301"/>
          </p14:sldIdLst>
        </p14:section>
        <p14:section name="調査その1" id="{03E9B4B9-1BE2-43DE-BED0-FEEF32F4C26A}">
          <p14:sldIdLst>
            <p14:sldId id="259"/>
            <p14:sldId id="262"/>
            <p14:sldId id="258"/>
            <p14:sldId id="265"/>
            <p14:sldId id="260"/>
            <p14:sldId id="261"/>
            <p14:sldId id="269"/>
            <p14:sldId id="264"/>
            <p14:sldId id="263"/>
            <p14:sldId id="266"/>
            <p14:sldId id="267"/>
            <p14:sldId id="268"/>
            <p14:sldId id="270"/>
            <p14:sldId id="271"/>
            <p14:sldId id="273"/>
            <p14:sldId id="274"/>
            <p14:sldId id="272"/>
            <p14:sldId id="276"/>
            <p14:sldId id="277"/>
            <p14:sldId id="280"/>
            <p14:sldId id="278"/>
            <p14:sldId id="279"/>
            <p14:sldId id="282"/>
            <p14:sldId id="283"/>
            <p14:sldId id="284"/>
            <p14:sldId id="285"/>
            <p14:sldId id="288"/>
            <p14:sldId id="289"/>
            <p14:sldId id="293"/>
            <p14:sldId id="286"/>
            <p14:sldId id="290"/>
            <p14:sldId id="291"/>
            <p14:sldId id="292"/>
            <p14:sldId id="287"/>
            <p14:sldId id="304"/>
            <p14:sldId id="305"/>
            <p14:sldId id="306"/>
            <p14:sldId id="307"/>
            <p14:sldId id="309"/>
            <p14:sldId id="308"/>
            <p14:sldId id="311"/>
            <p14:sldId id="312"/>
            <p14:sldId id="303"/>
            <p14:sldId id="314"/>
            <p14:sldId id="316"/>
          </p14:sldIdLst>
        </p14:section>
        <p14:section name="タイトルなしのセクション" id="{C18529FA-A629-4118-9C4C-CE972832FC53}">
          <p14:sldIdLst>
            <p14:sldId id="294"/>
            <p14:sldId id="341"/>
            <p14:sldId id="339"/>
            <p14:sldId id="318"/>
            <p14:sldId id="322"/>
            <p14:sldId id="323"/>
            <p14:sldId id="324"/>
            <p14:sldId id="319"/>
            <p14:sldId id="320"/>
            <p14:sldId id="340"/>
            <p14:sldId id="325"/>
            <p14:sldId id="326"/>
            <p14:sldId id="327"/>
            <p14:sldId id="328"/>
            <p14:sldId id="329"/>
            <p14:sldId id="330"/>
            <p14:sldId id="331"/>
            <p14:sldId id="332"/>
            <p14:sldId id="333"/>
            <p14:sldId id="334"/>
            <p14:sldId id="335"/>
            <p14:sldId id="342"/>
            <p14:sldId id="343"/>
            <p14:sldId id="344"/>
            <p14:sldId id="346"/>
            <p14:sldId id="345"/>
            <p14:sldId id="349"/>
            <p14:sldId id="348"/>
            <p14:sldId id="347"/>
            <p14:sldId id="350"/>
            <p14:sldId id="352"/>
            <p14:sldId id="351"/>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autoAdjust="0"/>
    <p:restoredTop sz="94668" autoAdjust="0"/>
  </p:normalViewPr>
  <p:slideViewPr>
    <p:cSldViewPr>
      <p:cViewPr varScale="1">
        <p:scale>
          <a:sx n="107" d="100"/>
          <a:sy n="107" d="100"/>
        </p:scale>
        <p:origin x="-138" y="-78"/>
      </p:cViewPr>
      <p:guideLst>
        <p:guide orient="horz" pos="2160"/>
        <p:guide pos="2880"/>
      </p:guideLst>
    </p:cSldViewPr>
  </p:slideViewPr>
  <p:outlineViewPr>
    <p:cViewPr>
      <p:scale>
        <a:sx n="33" d="100"/>
        <a:sy n="33" d="100"/>
      </p:scale>
      <p:origin x="0" y="1067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theme" Target="theme/theme1.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 サブタイトルの書式設定</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t>2011/10/7</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p:txBody>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t>2011/10/7</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 テキストの書式設定</a:t>
            </a:r>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t>2011/10/7</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t>2011/10/7</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 6"/>
          <p:cNvSpPr>
            <a:spLocks noGrp="1"/>
          </p:cNvSpPr>
          <p:nvPr>
            <p:ph type="dt" sz="half" idx="10"/>
          </p:nvPr>
        </p:nvSpPr>
        <p:spPr/>
        <p:txBody>
          <a:bodyPr/>
          <a:lstStyle/>
          <a:p>
            <a:fld id="{E90ED720-0104-4369-84BC-D37694168613}" type="datetimeFigureOut">
              <a:rPr kumimoji="1" lang="ja-JP" altLang="en-US" smtClean="0"/>
              <a:t>2011/10/7</a:t>
            </a:fld>
            <a:endParaRPr kumimoji="1" lang="ja-JP" altLang="en-US"/>
          </a:p>
        </p:txBody>
      </p:sp>
      <p:sp>
        <p:nvSpPr>
          <p:cNvPr id="8" name="フッター プレースホルダ 7"/>
          <p:cNvSpPr>
            <a:spLocks noGrp="1"/>
          </p:cNvSpPr>
          <p:nvPr>
            <p:ph type="ftr" sz="quarter" idx="11"/>
          </p:nvPr>
        </p:nvSpPr>
        <p:spPr/>
        <p:txBody>
          <a:bodyPr/>
          <a:lstStyle/>
          <a:p>
            <a:endParaRPr kumimoji="1" lang="ja-JP" altLang="en-US"/>
          </a:p>
        </p:txBody>
      </p:sp>
      <p:sp>
        <p:nvSpPr>
          <p:cNvPr id="9" name="スライド番号プレースホルダ 8"/>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日付プレースホルダ 2"/>
          <p:cNvSpPr>
            <a:spLocks noGrp="1"/>
          </p:cNvSpPr>
          <p:nvPr>
            <p:ph type="dt" sz="half" idx="10"/>
          </p:nvPr>
        </p:nvSpPr>
        <p:spPr/>
        <p:txBody>
          <a:bodyPr/>
          <a:lstStyle/>
          <a:p>
            <a:fld id="{E90ED720-0104-4369-84BC-D37694168613}" type="datetimeFigureOut">
              <a:rPr kumimoji="1" lang="ja-JP" altLang="en-US" smtClean="0"/>
              <a:t>2011/10/7</a:t>
            </a:fld>
            <a:endParaRPr kumimoji="1" lang="ja-JP" altLang="en-US"/>
          </a:p>
        </p:txBody>
      </p:sp>
      <p:sp>
        <p:nvSpPr>
          <p:cNvPr id="4" name="フッター プレースホルダ 3"/>
          <p:cNvSpPr>
            <a:spLocks noGrp="1"/>
          </p:cNvSpPr>
          <p:nvPr>
            <p:ph type="ftr" sz="quarter" idx="11"/>
          </p:nvPr>
        </p:nvSpPr>
        <p:spPr/>
        <p:txBody>
          <a:bodyPr/>
          <a:lstStyle/>
          <a:p>
            <a:endParaRPr kumimoji="1" lang="ja-JP" altLang="en-US"/>
          </a:p>
        </p:txBody>
      </p:sp>
      <p:sp>
        <p:nvSpPr>
          <p:cNvPr id="5" name="スライド番号プレースホルダ 4"/>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p>
            <a:fld id="{E90ED720-0104-4369-84BC-D37694168613}" type="datetimeFigureOut">
              <a:rPr kumimoji="1" lang="ja-JP" altLang="en-US" smtClean="0"/>
              <a:t>2011/10/7</a:t>
            </a:fld>
            <a:endParaRPr kumimoji="1" lang="ja-JP" altLang="en-US"/>
          </a:p>
        </p:txBody>
      </p:sp>
      <p:sp>
        <p:nvSpPr>
          <p:cNvPr id="3" name="フッター プレースホルダ 2"/>
          <p:cNvSpPr>
            <a:spLocks noGrp="1"/>
          </p:cNvSpPr>
          <p:nvPr>
            <p:ph type="ftr" sz="quarter" idx="11"/>
          </p:nvPr>
        </p:nvSpPr>
        <p:spPr/>
        <p:txBody>
          <a:bodyPr/>
          <a:lstStyle/>
          <a:p>
            <a:endParaRPr kumimoji="1" lang="ja-JP" altLang="en-US"/>
          </a:p>
        </p:txBody>
      </p:sp>
      <p:sp>
        <p:nvSpPr>
          <p:cNvPr id="4" name="スライド番号プレースホルダ 3"/>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t>2011/10/7</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 タイトルの書式設定</a:t>
            </a:r>
            <a:endParaRPr kumimoji="1"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t>2011/10/7</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t>2011/10/7</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a:xfrm>
            <a:off x="457200" y="274638"/>
            <a:ext cx="6019800" cy="5851525"/>
          </a:xfrm>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t>2011/10/7</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dirty="0" smtClean="0"/>
              <a:t>マスタ タイトルの書式設定</a:t>
            </a:r>
            <a:endParaRPr kumimoji="1" lang="ja-JP" altLang="en-US" dirty="0"/>
          </a:p>
        </p:txBody>
      </p:sp>
      <p:sp>
        <p:nvSpPr>
          <p:cNvPr id="3" name="テキスト プレースホル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dirty="0" smtClean="0"/>
              <a:t>マスタ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sp>
        <p:nvSpPr>
          <p:cNvPr id="4" name="日付プレースホル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0ED720-0104-4369-84BC-D37694168613}" type="datetimeFigureOut">
              <a:rPr kumimoji="1" lang="ja-JP" altLang="en-US" smtClean="0"/>
              <a:t>2011/10/7</a:t>
            </a:fld>
            <a:endParaRPr kumimoji="1" lang="ja-JP" altLang="en-US"/>
          </a:p>
        </p:txBody>
      </p:sp>
      <p:sp>
        <p:nvSpPr>
          <p:cNvPr id="5" name="フッター プレースホル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8002D-B5B0-4BAC-B1F6-782DDCCE6D9C}" type="slidenum">
              <a:rPr kumimoji="1" lang="ja-JP" altLang="en-US" smtClean="0"/>
              <a:t>‹#›</a:t>
            </a:fld>
            <a:endParaRPr kumimoji="1" lang="ja-JP"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baseline="0">
          <a:solidFill>
            <a:schemeClr val="tx1"/>
          </a:solidFill>
          <a:latin typeface="(日本語用のフォントを使用)"/>
          <a:ea typeface="メイリオ" pitchFamily="50" charset="-128"/>
          <a:cs typeface="+mj-cs"/>
        </a:defRPr>
      </a:lvl1pPr>
    </p:titleStyle>
    <p:bodyStyle>
      <a:lvl1pPr marL="342900" indent="-342900" algn="l" defTabSz="914400" rtl="0" eaLnBrk="1" latinLnBrk="0" hangingPunct="1">
        <a:spcBef>
          <a:spcPct val="20000"/>
        </a:spcBef>
        <a:buFont typeface="Arial" pitchFamily="34" charset="0"/>
        <a:buChar char="•"/>
        <a:defRPr kumimoji="1" sz="3200" kern="1200" baseline="0">
          <a:solidFill>
            <a:schemeClr val="tx1"/>
          </a:solidFill>
          <a:latin typeface="(日本語用のフォントを使用)"/>
          <a:ea typeface="メイリオ" pitchFamily="50" charset="-128"/>
          <a:cs typeface="+mn-cs"/>
        </a:defRPr>
      </a:lvl1pPr>
      <a:lvl2pPr marL="742950" indent="-285750" algn="l" defTabSz="914400" rtl="0" eaLnBrk="1" latinLnBrk="0" hangingPunct="1">
        <a:spcBef>
          <a:spcPct val="20000"/>
        </a:spcBef>
        <a:buFont typeface="Arial" pitchFamily="34" charset="0"/>
        <a:buChar char="–"/>
        <a:defRPr kumimoji="1" sz="2800" kern="1200" baseline="0">
          <a:solidFill>
            <a:schemeClr val="tx1"/>
          </a:solidFill>
          <a:latin typeface="(日本語用のフォントを使用)"/>
          <a:ea typeface="メイリオ" pitchFamily="50" charset="-128"/>
          <a:cs typeface="+mn-cs"/>
        </a:defRPr>
      </a:lvl2pPr>
      <a:lvl3pPr marL="1143000" indent="-228600" algn="l" defTabSz="914400" rtl="0" eaLnBrk="1" latinLnBrk="0" hangingPunct="1">
        <a:spcBef>
          <a:spcPct val="20000"/>
        </a:spcBef>
        <a:buFont typeface="Arial" pitchFamily="34" charset="0"/>
        <a:buChar char="•"/>
        <a:defRPr kumimoji="1" sz="2400" kern="1200" baseline="0">
          <a:solidFill>
            <a:schemeClr val="tx1"/>
          </a:solidFill>
          <a:latin typeface="(日本語用のフォントを使用)"/>
          <a:ea typeface="メイリオ" pitchFamily="50" charset="-128"/>
          <a:cs typeface="+mn-cs"/>
        </a:defRPr>
      </a:lvl3pPr>
      <a:lvl4pPr marL="1600200" indent="-228600" algn="l" defTabSz="914400" rtl="0" eaLnBrk="1" latinLnBrk="0" hangingPunct="1">
        <a:spcBef>
          <a:spcPct val="20000"/>
        </a:spcBef>
        <a:buFont typeface="Arial" pitchFamily="34" charset="0"/>
        <a:buChar char="–"/>
        <a:defRPr kumimoji="1" sz="2000" kern="1200" baseline="0">
          <a:solidFill>
            <a:schemeClr val="tx1"/>
          </a:solidFill>
          <a:latin typeface="(日本語用のフォントを使用)"/>
          <a:ea typeface="メイリオ" pitchFamily="50" charset="-128"/>
          <a:cs typeface="+mn-cs"/>
        </a:defRPr>
      </a:lvl4pPr>
      <a:lvl5pPr marL="2057400" indent="-228600" algn="l" defTabSz="914400" rtl="0" eaLnBrk="1" latinLnBrk="0" hangingPunct="1">
        <a:spcBef>
          <a:spcPct val="20000"/>
        </a:spcBef>
        <a:buFont typeface="Arial" pitchFamily="34" charset="0"/>
        <a:buChar char="»"/>
        <a:defRPr kumimoji="1" sz="2000" kern="1200" baseline="0">
          <a:solidFill>
            <a:schemeClr val="tx1"/>
          </a:solidFill>
          <a:latin typeface="(日本語用のフォントを使用)"/>
          <a:ea typeface="メイリオ" pitchFamily="50" charset="-128"/>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fontScale="90000"/>
          </a:bodyPr>
          <a:lstStyle/>
          <a:p>
            <a:r>
              <a:rPr kumimoji="1" lang="ja-JP" altLang="en-US" dirty="0" smtClean="0"/>
              <a:t>秋の文字</a:t>
            </a:r>
            <a:r>
              <a:rPr kumimoji="1" lang="ja-JP" altLang="en-US" dirty="0" smtClean="0"/>
              <a:t>サイズ変更</a:t>
            </a:r>
            <a:r>
              <a:rPr kumimoji="1" lang="ja-JP" altLang="en-US" dirty="0" smtClean="0"/>
              <a:t>ボタン祭り</a:t>
            </a:r>
            <a:r>
              <a:rPr lang="ja-JP" altLang="en-US" dirty="0" smtClean="0"/>
              <a:t/>
            </a:r>
            <a:br>
              <a:rPr lang="ja-JP" altLang="en-US" dirty="0" smtClean="0"/>
            </a:br>
            <a:r>
              <a:rPr lang="ja-JP" altLang="en-US" dirty="0" smtClean="0"/>
              <a:t>～問題提起～</a:t>
            </a:r>
            <a:endParaRPr kumimoji="1" lang="ja-JP" altLang="en-US" dirty="0"/>
          </a:p>
        </p:txBody>
      </p:sp>
      <p:sp>
        <p:nvSpPr>
          <p:cNvPr id="3" name="サブタイトル 2"/>
          <p:cNvSpPr>
            <a:spLocks noGrp="1"/>
          </p:cNvSpPr>
          <p:nvPr>
            <p:ph type="subTitle" idx="1"/>
          </p:nvPr>
        </p:nvSpPr>
        <p:spPr/>
        <p:txBody>
          <a:bodyPr/>
          <a:lstStyle/>
          <a:p>
            <a:endParaRPr lang="en-US" altLang="ja-JP" dirty="0" smtClean="0"/>
          </a:p>
          <a:p>
            <a:r>
              <a:rPr lang="ja-JP" altLang="en-US" dirty="0" smtClean="0"/>
              <a:t>株式会社ビジネス・アーキテクツ</a:t>
            </a:r>
          </a:p>
          <a:p>
            <a:r>
              <a:rPr kumimoji="1" lang="ja-JP" altLang="en-US" dirty="0" smtClean="0"/>
              <a:t>太田 良</a:t>
            </a:r>
            <a:r>
              <a:rPr kumimoji="1" lang="ja-JP" altLang="en-US" dirty="0"/>
              <a:t>典</a:t>
            </a:r>
          </a:p>
        </p:txBody>
      </p:sp>
    </p:spTree>
    <p:extLst>
      <p:ext uri="{BB962C8B-B14F-4D97-AF65-F5344CB8AC3E}">
        <p14:creationId xmlns:p14="http://schemas.microsoft.com/office/powerpoint/2010/main" val="17747465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lang="ja-JP" altLang="en-US" dirty="0"/>
              <a:t>文字サイズ変更ボタンとは</a:t>
            </a:r>
            <a:r>
              <a:rPr lang="en-US" altLang="ja-JP" dirty="0"/>
              <a:t>?</a:t>
            </a:r>
            <a:endParaRPr kumimoji="1" lang="ja-JP" altLang="en-US" dirty="0"/>
          </a:p>
        </p:txBody>
      </p:sp>
      <p:sp>
        <p:nvSpPr>
          <p:cNvPr id="5" name="テキスト プレースホルダー 4"/>
          <p:cNvSpPr>
            <a:spLocks noGrp="1"/>
          </p:cNvSpPr>
          <p:nvPr>
            <p:ph type="body" idx="1"/>
          </p:nvPr>
        </p:nvSpPr>
        <p:spPr/>
        <p:txBody>
          <a:bodyPr/>
          <a:lstStyle/>
          <a:p>
            <a:endParaRPr kumimoji="1" lang="ja-JP" altLang="en-US"/>
          </a:p>
        </p:txBody>
      </p:sp>
    </p:spTree>
    <p:extLst>
      <p:ext uri="{BB962C8B-B14F-4D97-AF65-F5344CB8AC3E}">
        <p14:creationId xmlns:p14="http://schemas.microsoft.com/office/powerpoint/2010/main" val="3094073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文字サイズ変更ボタンとは</a:t>
            </a:r>
            <a:r>
              <a:rPr kumimoji="1" lang="en-US" altLang="ja-JP" dirty="0" smtClean="0"/>
              <a:t>?</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文字サイズを変更するボタン</a:t>
            </a:r>
          </a:p>
          <a:p>
            <a:pPr lvl="1"/>
            <a:r>
              <a:rPr lang="ja-JP" altLang="en-US" dirty="0" smtClean="0"/>
              <a:t>コンテンツの文字を変更するための、コンテンツ側</a:t>
            </a:r>
            <a:r>
              <a:rPr lang="ja-JP" altLang="en-US" dirty="0"/>
              <a:t>に</a:t>
            </a:r>
            <a:r>
              <a:rPr lang="ja-JP" altLang="en-US" dirty="0" smtClean="0"/>
              <a:t>置かれたボタン</a:t>
            </a:r>
            <a:endParaRPr lang="en-US" altLang="ja-JP" dirty="0" smtClean="0"/>
          </a:p>
          <a:p>
            <a:r>
              <a:rPr lang="ja-JP" altLang="en-US" dirty="0" smtClean="0"/>
              <a:t>正式名称不明</a:t>
            </a:r>
          </a:p>
          <a:p>
            <a:pPr lvl="1"/>
            <a:r>
              <a:rPr lang="ja-JP" altLang="en-US" dirty="0" smtClean="0"/>
              <a:t>大中小ボタン、文字拡大ボタン、</a:t>
            </a:r>
            <a:r>
              <a:rPr lang="en-US" altLang="ja-JP" dirty="0" smtClean="0"/>
              <a:t>etc.</a:t>
            </a:r>
            <a:endParaRPr lang="ja-JP" altLang="en-US" dirty="0" smtClean="0"/>
          </a:p>
          <a:p>
            <a:pPr lvl="1"/>
            <a:endParaRPr lang="ja-JP" altLang="en-US" dirty="0" smtClean="0"/>
          </a:p>
          <a:p>
            <a:endParaRPr kumimoji="1" lang="ja-JP" altLang="en-US" dirty="0"/>
          </a:p>
        </p:txBody>
      </p:sp>
    </p:spTree>
    <p:extLst>
      <p:ext uri="{BB962C8B-B14F-4D97-AF65-F5344CB8AC3E}">
        <p14:creationId xmlns:p14="http://schemas.microsoft.com/office/powerpoint/2010/main" val="31809645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JIS X 8341-3:2010</a:t>
            </a:r>
            <a:r>
              <a:rPr lang="ja-JP" altLang="en-US" dirty="0" smtClean="0"/>
              <a:t>では</a:t>
            </a:r>
            <a:r>
              <a:rPr lang="en-US" altLang="ja-JP" dirty="0" smtClean="0"/>
              <a:t>?</a:t>
            </a:r>
            <a:endParaRPr kumimoji="1" lang="ja-JP" altLang="en-US" dirty="0"/>
          </a:p>
        </p:txBody>
      </p:sp>
      <p:sp>
        <p:nvSpPr>
          <p:cNvPr id="3" name="コンテンツ プレースホルダー 2"/>
          <p:cNvSpPr>
            <a:spLocks noGrp="1"/>
          </p:cNvSpPr>
          <p:nvPr>
            <p:ph idx="1"/>
          </p:nvPr>
        </p:nvSpPr>
        <p:spPr/>
        <p:txBody>
          <a:bodyPr>
            <a:normAutofit/>
          </a:bodyPr>
          <a:lstStyle/>
          <a:p>
            <a:r>
              <a:rPr lang="en-US" altLang="ja-JP" b="1" dirty="0"/>
              <a:t>7.1.4.4 </a:t>
            </a:r>
            <a:r>
              <a:rPr lang="ja-JP" altLang="en-US" dirty="0"/>
              <a:t>テキストのサイズ変更に関する達成基準</a:t>
            </a:r>
          </a:p>
          <a:p>
            <a:pPr lvl="1"/>
            <a:r>
              <a:rPr lang="ja-JP" altLang="en-US" dirty="0"/>
              <a:t>コンテンツ又は機能を損なうことなく，テキストを支援技術なしで</a:t>
            </a:r>
            <a:r>
              <a:rPr lang="en-US" altLang="ja-JP" dirty="0" smtClean="0"/>
              <a:t>200%</a:t>
            </a:r>
            <a:r>
              <a:rPr lang="ja-JP" altLang="en-US" dirty="0" err="1"/>
              <a:t>まで</a:t>
            </a:r>
            <a:r>
              <a:rPr lang="ja-JP" altLang="en-US" dirty="0"/>
              <a:t>サイズ変更</a:t>
            </a:r>
            <a:r>
              <a:rPr lang="ja-JP" altLang="en-US" dirty="0" smtClean="0"/>
              <a:t>できなければならない</a:t>
            </a:r>
            <a:r>
              <a:rPr lang="ja-JP" altLang="en-US" dirty="0"/>
              <a:t>。ただし，キャプション及び画像化された文字は除く。</a:t>
            </a:r>
          </a:p>
          <a:p>
            <a:pPr lvl="2"/>
            <a:r>
              <a:rPr lang="ja-JP" altLang="en-US" dirty="0"/>
              <a:t>注記</a:t>
            </a:r>
            <a:r>
              <a:rPr lang="en-US" altLang="ja-JP" b="1" dirty="0"/>
              <a:t>1 </a:t>
            </a:r>
            <a:r>
              <a:rPr lang="ja-JP" altLang="en-US" dirty="0"/>
              <a:t>サイズ変更は，ユーザエージェントの初期設定を基準とする。</a:t>
            </a:r>
            <a:r>
              <a:rPr lang="en-US" altLang="ja-JP" dirty="0"/>
              <a:t>200 %</a:t>
            </a:r>
            <a:r>
              <a:rPr lang="ja-JP" altLang="en-US" dirty="0"/>
              <a:t>は，幅及び高さを</a:t>
            </a:r>
            <a:r>
              <a:rPr lang="en-US" altLang="ja-JP" dirty="0"/>
              <a:t>2 </a:t>
            </a:r>
            <a:r>
              <a:rPr lang="ja-JP" altLang="en-US" dirty="0" smtClean="0"/>
              <a:t>倍に</a:t>
            </a:r>
            <a:r>
              <a:rPr lang="ja-JP" altLang="en-US" dirty="0"/>
              <a:t>することである</a:t>
            </a:r>
            <a:r>
              <a:rPr lang="ja-JP" altLang="en-US" dirty="0" smtClean="0"/>
              <a:t>。</a:t>
            </a:r>
            <a:endParaRPr lang="en-US" altLang="ja-JP" dirty="0" smtClean="0"/>
          </a:p>
          <a:p>
            <a:pPr lvl="2"/>
            <a:r>
              <a:rPr lang="ja-JP" altLang="en-US" dirty="0" smtClean="0"/>
              <a:t>注記</a:t>
            </a:r>
            <a:r>
              <a:rPr lang="en-US" altLang="ja-JP" b="1" dirty="0"/>
              <a:t>2 </a:t>
            </a:r>
            <a:r>
              <a:rPr lang="ja-JP" altLang="en-US" dirty="0"/>
              <a:t>この達成基準は，等級</a:t>
            </a:r>
            <a:r>
              <a:rPr lang="en-US" altLang="ja-JP" dirty="0"/>
              <a:t>AA </a:t>
            </a:r>
            <a:r>
              <a:rPr lang="ja-JP" altLang="en-US" dirty="0"/>
              <a:t>の達成基準である。</a:t>
            </a:r>
            <a:endParaRPr kumimoji="1" lang="ja-JP" altLang="en-US" dirty="0"/>
          </a:p>
        </p:txBody>
      </p:sp>
    </p:spTree>
    <p:extLst>
      <p:ext uri="{BB962C8B-B14F-4D97-AF65-F5344CB8AC3E}">
        <p14:creationId xmlns:p14="http://schemas.microsoft.com/office/powerpoint/2010/main" val="4222377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a:t>
            </a:r>
            <a:r>
              <a:rPr lang="en-US" altLang="ja-JP" dirty="0" smtClean="0"/>
              <a:t>WCAG </a:t>
            </a:r>
            <a:r>
              <a:rPr lang="en-US" altLang="ja-JP" dirty="0"/>
              <a:t>2.0</a:t>
            </a:r>
            <a:r>
              <a:rPr lang="ja-JP" altLang="en-US" dirty="0" smtClean="0"/>
              <a:t>解説書」では</a:t>
            </a:r>
            <a:r>
              <a:rPr lang="en-US" altLang="ja-JP" dirty="0" smtClean="0"/>
              <a:t>?</a:t>
            </a:r>
            <a:endParaRPr kumimoji="1" lang="ja-JP" altLang="en-US" dirty="0"/>
          </a:p>
        </p:txBody>
      </p:sp>
      <p:sp>
        <p:nvSpPr>
          <p:cNvPr id="3" name="コンテンツ プレースホルダー 2"/>
          <p:cNvSpPr>
            <a:spLocks noGrp="1"/>
          </p:cNvSpPr>
          <p:nvPr>
            <p:ph idx="1"/>
          </p:nvPr>
        </p:nvSpPr>
        <p:spPr/>
        <p:txBody>
          <a:bodyPr>
            <a:normAutofit fontScale="70000" lnSpcReduction="20000"/>
          </a:bodyPr>
          <a:lstStyle/>
          <a:p>
            <a:pPr marL="0" indent="0">
              <a:buNone/>
            </a:pPr>
            <a:r>
              <a:rPr lang="ja-JP" altLang="en-US" b="1" dirty="0"/>
              <a:t>コンテンツを拡大縮小することは、第一にユーザーエージェントが果たすべき役割である。</a:t>
            </a:r>
            <a:r>
              <a:rPr lang="en-US" altLang="ja-JP" dirty="0"/>
              <a:t>UAAG 1.0 </a:t>
            </a:r>
            <a:r>
              <a:rPr lang="ja-JP" altLang="en-US" dirty="0"/>
              <a:t>チェックポイント </a:t>
            </a:r>
            <a:r>
              <a:rPr lang="en-US" altLang="ja-JP" dirty="0"/>
              <a:t>4.1</a:t>
            </a:r>
            <a:r>
              <a:rPr lang="ja-JP" altLang="en-US" dirty="0"/>
              <a:t>を満たしているユーザーエージェントは、利用者がテキストの拡大及び縮小を設定できるようにしている。コンテンツ制作者が果たすべき役割は、ユーザーエージェントがコンテンツを効果的に拡大縮小できるように、ウェブコンテンツを制作することである。コンテンツ制作者は、コンテンツがユーザーエージェントによるテキストベースのコントロールを含むテキストのサイズ変更を妨げていないことを確認すること、又はテキストのサイズ変更あるいはレイアウトの変更を直接可能にすることによって、この達成基準を満たすことができる。一つの例は、様々なスタイルシートを適用することができるサーバーサイドのスクリプトによって直接可能にすることができるかもしれない。</a:t>
            </a:r>
            <a:endParaRPr kumimoji="1" lang="ja-JP" altLang="en-US" dirty="0"/>
          </a:p>
        </p:txBody>
      </p:sp>
    </p:spTree>
    <p:extLst>
      <p:ext uri="{BB962C8B-B14F-4D97-AF65-F5344CB8AC3E}">
        <p14:creationId xmlns:p14="http://schemas.microsoft.com/office/powerpoint/2010/main" val="4930601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ja-JP" altLang="en-US" dirty="0" smtClean="0"/>
              <a:t>「</a:t>
            </a:r>
            <a:r>
              <a:rPr lang="en-US" altLang="ja-JP" dirty="0" smtClean="0"/>
              <a:t>WCAG </a:t>
            </a:r>
            <a:r>
              <a:rPr lang="en-US" altLang="ja-JP" dirty="0"/>
              <a:t>2.0</a:t>
            </a:r>
            <a:r>
              <a:rPr lang="ja-JP" altLang="en-US" dirty="0" smtClean="0"/>
              <a:t>解説書」では</a:t>
            </a:r>
            <a:r>
              <a:rPr lang="en-US" altLang="ja-JP" dirty="0" smtClean="0"/>
              <a:t>?</a:t>
            </a:r>
            <a:r>
              <a:rPr lang="ja-JP" altLang="en-US" dirty="0"/>
              <a:t> </a:t>
            </a:r>
            <a:r>
              <a:rPr lang="en-US" altLang="ja-JP" dirty="0" smtClean="0"/>
              <a:t>(</a:t>
            </a:r>
            <a:r>
              <a:rPr lang="ja-JP" altLang="en-US" dirty="0" smtClean="0"/>
              <a:t>続き</a:t>
            </a:r>
            <a:r>
              <a:rPr lang="en-US" altLang="ja-JP" dirty="0" smtClean="0"/>
              <a:t>)</a:t>
            </a:r>
            <a:endParaRPr kumimoji="1" lang="ja-JP" altLang="en-US" dirty="0"/>
          </a:p>
        </p:txBody>
      </p:sp>
      <p:sp>
        <p:nvSpPr>
          <p:cNvPr id="3" name="コンテンツ プレースホルダー 2"/>
          <p:cNvSpPr>
            <a:spLocks noGrp="1"/>
          </p:cNvSpPr>
          <p:nvPr>
            <p:ph idx="1"/>
          </p:nvPr>
        </p:nvSpPr>
        <p:spPr/>
        <p:txBody>
          <a:bodyPr>
            <a:normAutofit fontScale="70000" lnSpcReduction="20000"/>
          </a:bodyPr>
          <a:lstStyle/>
          <a:p>
            <a:pPr marL="0" indent="0">
              <a:buNone/>
            </a:pPr>
            <a:r>
              <a:rPr lang="ja-JP" altLang="en-US" b="1" dirty="0"/>
              <a:t>利用者がユーザーエージェントの拡大縮小機能を使用できない場合</a:t>
            </a:r>
            <a:r>
              <a:rPr lang="ja-JP" altLang="en-US" dirty="0"/>
              <a:t>、コンテンツ制作者は、</a:t>
            </a:r>
            <a:r>
              <a:rPr lang="en-US" altLang="ja-JP" dirty="0"/>
              <a:t>HTML </a:t>
            </a:r>
            <a:r>
              <a:rPr lang="ja-JP" altLang="en-US" dirty="0"/>
              <a:t>コンテンツでこの達成基準を満たすのにユーザーエージェントに依存することはできない。例えば、</a:t>
            </a:r>
            <a:r>
              <a:rPr lang="ja-JP" altLang="en-US" b="1" dirty="0"/>
              <a:t>利用者が </a:t>
            </a:r>
            <a:r>
              <a:rPr lang="en-US" altLang="ja-JP" b="1" dirty="0"/>
              <a:t>IE 6 </a:t>
            </a:r>
            <a:r>
              <a:rPr lang="ja-JP" altLang="en-US" b="1" dirty="0"/>
              <a:t>又は </a:t>
            </a:r>
            <a:r>
              <a:rPr lang="en-US" altLang="ja-JP" b="1" dirty="0"/>
              <a:t>Firefox </a:t>
            </a:r>
            <a:r>
              <a:rPr lang="ja-JP" altLang="en-US" b="1" dirty="0"/>
              <a:t>を使用する必要のある環境で仕事をしている場合</a:t>
            </a:r>
            <a:r>
              <a:rPr lang="ja-JP" altLang="en-US" dirty="0"/>
              <a:t>などである。</a:t>
            </a:r>
          </a:p>
          <a:p>
            <a:pPr marL="0" indent="0">
              <a:buNone/>
            </a:pPr>
            <a:r>
              <a:rPr lang="ja-JP" altLang="en-US" b="1" dirty="0" smtClean="0"/>
              <a:t>ユーザーエージェント</a:t>
            </a:r>
            <a:r>
              <a:rPr lang="ja-JP" altLang="en-US" b="1" dirty="0"/>
              <a:t>が拡大縮小機能を提供していないウェブコンテンツ技術をコンテンツ制作者が使用している場合</a:t>
            </a:r>
            <a:r>
              <a:rPr lang="ja-JP" altLang="en-US" dirty="0"/>
              <a:t>、拡大縮小機能を直接提供すること、又はユーザーエージェントの提供する機能と連携するコンテンツを提供することが、コンテンツ制作者の果たすべき役割である。ユーザーエージェントが拡大縮小機能を提供していなくても利用者がテキストの大きさを変更できる場合、テキストの大きさを変更してもコンテンツが利用できる状態のままであるようにすることが、コンテンツ制作者の果たすべき役割となる。</a:t>
            </a:r>
          </a:p>
        </p:txBody>
      </p:sp>
    </p:spTree>
    <p:extLst>
      <p:ext uri="{BB962C8B-B14F-4D97-AF65-F5344CB8AC3E}">
        <p14:creationId xmlns:p14="http://schemas.microsoft.com/office/powerpoint/2010/main" val="2417025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実装方法</a:t>
            </a:r>
            <a:endParaRPr kumimoji="1" lang="ja-JP" altLang="en-US" dirty="0"/>
          </a:p>
        </p:txBody>
      </p:sp>
      <p:sp>
        <p:nvSpPr>
          <p:cNvPr id="3" name="コンテンツ プレースホルダー 2"/>
          <p:cNvSpPr>
            <a:spLocks noGrp="1"/>
          </p:cNvSpPr>
          <p:nvPr>
            <p:ph idx="1"/>
          </p:nvPr>
        </p:nvSpPr>
        <p:spPr/>
        <p:txBody>
          <a:bodyPr>
            <a:normAutofit fontScale="77500" lnSpcReduction="20000"/>
          </a:bodyPr>
          <a:lstStyle/>
          <a:p>
            <a:r>
              <a:rPr lang="ja-JP" altLang="en-US" dirty="0" smtClean="0"/>
              <a:t>ズーム</a:t>
            </a:r>
            <a:r>
              <a:rPr lang="ja-JP" altLang="en-US" dirty="0"/>
              <a:t>機能をサポートする一般に入手可能なユーザーエージェントのあるウェブコンテンツ技術を用いる</a:t>
            </a:r>
          </a:p>
          <a:p>
            <a:r>
              <a:rPr lang="ja-JP" altLang="en-US" dirty="0" smtClean="0"/>
              <a:t>テキスト</a:t>
            </a:r>
            <a:r>
              <a:rPr lang="ja-JP" altLang="en-US" dirty="0"/>
              <a:t>のサイズを変更した際に、テキスト・コンテナもサイズ変更するようにする、かつ、次の実装方法の一つ以上を用いて、コンテンツにあるその他の</a:t>
            </a:r>
            <a:r>
              <a:rPr lang="ja-JP" altLang="en-US" dirty="0" smtClean="0"/>
              <a:t>大きさと相対的</a:t>
            </a:r>
            <a:r>
              <a:rPr lang="ja-JP" altLang="en-US" dirty="0"/>
              <a:t>な大きさにする</a:t>
            </a:r>
          </a:p>
          <a:p>
            <a:r>
              <a:rPr lang="ja-JP" altLang="en-US" b="1" dirty="0" smtClean="0"/>
              <a:t>利用者</a:t>
            </a:r>
            <a:r>
              <a:rPr lang="ja-JP" altLang="en-US" b="1" dirty="0"/>
              <a:t>がウェブページ上のすべてのテキストを</a:t>
            </a:r>
            <a:r>
              <a:rPr lang="en-US" altLang="ja-JP" b="1" dirty="0"/>
              <a:t>200</a:t>
            </a:r>
            <a:r>
              <a:rPr lang="ja-JP" altLang="en-US" b="1" dirty="0"/>
              <a:t>％まで徐々に変更できるコントロールをウェブページ上で提供する</a:t>
            </a:r>
          </a:p>
          <a:p>
            <a:r>
              <a:rPr lang="ja-JP" altLang="en-US" dirty="0" smtClean="0"/>
              <a:t>文字</a:t>
            </a:r>
            <a:r>
              <a:rPr lang="ja-JP" altLang="en-US" dirty="0"/>
              <a:t>サイズを変更しても、テキストコンテナのサイズが変更されない際に、コンテンツ又は機能が損なわれないように</a:t>
            </a:r>
            <a:r>
              <a:rPr lang="ja-JP" altLang="en-US" dirty="0" smtClean="0"/>
              <a:t>する</a:t>
            </a:r>
            <a:endParaRPr kumimoji="1" lang="ja-JP" altLang="en-US" dirty="0"/>
          </a:p>
        </p:txBody>
      </p:sp>
    </p:spTree>
    <p:extLst>
      <p:ext uri="{BB962C8B-B14F-4D97-AF65-F5344CB8AC3E}">
        <p14:creationId xmlns:p14="http://schemas.microsoft.com/office/powerpoint/2010/main" val="29168652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Autofit/>
          </a:bodyPr>
          <a:lstStyle/>
          <a:p>
            <a:r>
              <a:rPr lang="en-US" altLang="ja-JP" sz="2000" dirty="0"/>
              <a:t>G178: </a:t>
            </a:r>
            <a:r>
              <a:rPr lang="ja-JP" altLang="en-US" sz="2000" dirty="0"/>
              <a:t>利用者がウェブページ上のすべてのテキストを</a:t>
            </a:r>
            <a:r>
              <a:rPr lang="en-US" altLang="ja-JP" sz="2000" dirty="0"/>
              <a:t>200</a:t>
            </a:r>
            <a:r>
              <a:rPr lang="ja-JP" altLang="en-US" sz="2000" dirty="0"/>
              <a:t>％まで徐々に変更できるコントロールをウェブページ上で提供する</a:t>
            </a:r>
            <a:endParaRPr kumimoji="1" lang="ja-JP" altLang="en-US" sz="2000" dirty="0"/>
          </a:p>
        </p:txBody>
      </p:sp>
      <p:sp>
        <p:nvSpPr>
          <p:cNvPr id="3" name="コンテンツ プレースホルダー 2"/>
          <p:cNvSpPr>
            <a:spLocks noGrp="1"/>
          </p:cNvSpPr>
          <p:nvPr>
            <p:ph idx="1"/>
          </p:nvPr>
        </p:nvSpPr>
        <p:spPr/>
        <p:txBody>
          <a:bodyPr>
            <a:normAutofit fontScale="77500" lnSpcReduction="20000"/>
          </a:bodyPr>
          <a:lstStyle/>
          <a:p>
            <a:pPr marL="0" indent="0">
              <a:buNone/>
            </a:pPr>
            <a:r>
              <a:rPr lang="ja-JP" altLang="en-US" dirty="0"/>
              <a:t>この実装方法を実装するために、コンテンツ制作者はユーザーがページ上の</a:t>
            </a:r>
            <a:r>
              <a:rPr lang="ja-JP" altLang="en-US" b="1" dirty="0"/>
              <a:t>すべてのテキスト</a:t>
            </a:r>
            <a:r>
              <a:rPr lang="ja-JP" altLang="en-US" dirty="0"/>
              <a:t>の文字サイズをデフォルト文字サイズの</a:t>
            </a:r>
            <a:r>
              <a:rPr lang="ja-JP" altLang="en-US" b="1" dirty="0"/>
              <a:t>少なくとも</a:t>
            </a:r>
            <a:r>
              <a:rPr lang="en-US" altLang="ja-JP" b="1" dirty="0"/>
              <a:t>200</a:t>
            </a:r>
            <a:r>
              <a:rPr lang="ja-JP" altLang="en-US" b="1" dirty="0"/>
              <a:t>％の大きさに徐々に拡大縮小することができる</a:t>
            </a:r>
            <a:r>
              <a:rPr lang="ja-JP" altLang="en-US" dirty="0"/>
              <a:t>コントロールを提供する。</a:t>
            </a:r>
          </a:p>
          <a:p>
            <a:pPr marL="0" indent="0">
              <a:buNone/>
            </a:pPr>
            <a:r>
              <a:rPr lang="ja-JP" altLang="en-US" dirty="0"/>
              <a:t>これはリンクやボタンまたはリンク画像によって達成可能であり、そしてそれら</a:t>
            </a:r>
            <a:r>
              <a:rPr lang="ja-JP" altLang="en-US" b="1" dirty="0"/>
              <a:t>コントロールは可能な限り簡単に見つけられるべき</a:t>
            </a:r>
            <a:r>
              <a:rPr lang="ja-JP" altLang="en-US" dirty="0"/>
              <a:t>である。（ページ内で目立つ場所にある、大きなテキスト、ハイコントラストで表現されているなど。）</a:t>
            </a:r>
          </a:p>
          <a:p>
            <a:pPr marL="0" indent="0">
              <a:buNone/>
            </a:pPr>
            <a:r>
              <a:rPr lang="ja-JP" altLang="en-US" dirty="0"/>
              <a:t>この実装方法は、レガシーコードの場合のように、拡大縮小可能なフォントを用いることができない状況でも同様に用いることができる</a:t>
            </a:r>
            <a:r>
              <a:rPr lang="ja-JP" altLang="en-US" dirty="0" smtClean="0"/>
              <a:t>。</a:t>
            </a:r>
            <a:endParaRPr lang="ja-JP" altLang="en-US" dirty="0"/>
          </a:p>
        </p:txBody>
      </p:sp>
    </p:spTree>
    <p:extLst>
      <p:ext uri="{BB962C8B-B14F-4D97-AF65-F5344CB8AC3E}">
        <p14:creationId xmlns:p14="http://schemas.microsoft.com/office/powerpoint/2010/main" val="1597134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まとめると</a:t>
            </a:r>
            <a:endParaRPr kumimoji="1" lang="ja-JP" altLang="en-US" dirty="0"/>
          </a:p>
        </p:txBody>
      </p:sp>
      <p:sp>
        <p:nvSpPr>
          <p:cNvPr id="3" name="コンテンツ プレースホルダー 2"/>
          <p:cNvSpPr>
            <a:spLocks noGrp="1"/>
          </p:cNvSpPr>
          <p:nvPr>
            <p:ph idx="1"/>
          </p:nvPr>
        </p:nvSpPr>
        <p:spPr/>
        <p:txBody>
          <a:bodyPr>
            <a:normAutofit fontScale="92500"/>
          </a:bodyPr>
          <a:lstStyle/>
          <a:p>
            <a:r>
              <a:rPr kumimoji="1" lang="en-US" altLang="ja-JP" dirty="0" smtClean="0"/>
              <a:t>HTML</a:t>
            </a:r>
            <a:r>
              <a:rPr kumimoji="1" lang="ja-JP" altLang="en-US" dirty="0" smtClean="0"/>
              <a:t>の場合、</a:t>
            </a:r>
            <a:br>
              <a:rPr kumimoji="1" lang="ja-JP" altLang="en-US" dirty="0" smtClean="0"/>
            </a:br>
            <a:r>
              <a:rPr kumimoji="1" lang="ja-JP" altLang="en-US" dirty="0" smtClean="0"/>
              <a:t>ブラウザのズーム機能を使えば良い</a:t>
            </a:r>
          </a:p>
          <a:p>
            <a:pPr lvl="1"/>
            <a:r>
              <a:rPr lang="en-US" altLang="ja-JP" dirty="0" smtClean="0"/>
              <a:t>IE6</a:t>
            </a:r>
            <a:r>
              <a:rPr lang="ja-JP" altLang="en-US" dirty="0" smtClean="0"/>
              <a:t>は使わなければいいと思うよ</a:t>
            </a:r>
          </a:p>
          <a:p>
            <a:r>
              <a:rPr lang="ja-JP" altLang="en-US" dirty="0"/>
              <a:t>どう</a:t>
            </a:r>
            <a:r>
              <a:rPr lang="ja-JP" altLang="en-US" dirty="0" smtClean="0"/>
              <a:t>しても</a:t>
            </a:r>
            <a:r>
              <a:rPr lang="en-US" altLang="ja-JP" dirty="0" smtClean="0"/>
              <a:t>IE6</a:t>
            </a:r>
            <a:r>
              <a:rPr lang="ja-JP" altLang="en-US" dirty="0" smtClean="0"/>
              <a:t>を対象にして</a:t>
            </a:r>
            <a:r>
              <a:rPr lang="en-US" altLang="ja-JP" dirty="0" smtClean="0"/>
              <a:t>AA</a:t>
            </a:r>
            <a:r>
              <a:rPr lang="ja-JP" altLang="en-US" dirty="0" smtClean="0"/>
              <a:t>レベルを達成する必要がある場合は、文字サイズ変更ボタンを用意する必要があるかもしれない</a:t>
            </a:r>
          </a:p>
          <a:p>
            <a:r>
              <a:rPr lang="ja-JP" altLang="en-US" dirty="0" smtClean="0"/>
              <a:t>実装する場合の要件</a:t>
            </a:r>
            <a:r>
              <a:rPr lang="en-US" altLang="ja-JP" dirty="0" smtClean="0"/>
              <a:t>:</a:t>
            </a:r>
            <a:endParaRPr lang="ja-JP" altLang="en-US" dirty="0" smtClean="0"/>
          </a:p>
          <a:p>
            <a:pPr lvl="1"/>
            <a:r>
              <a:rPr lang="ja-JP" altLang="en-US" dirty="0" smtClean="0"/>
              <a:t>全てのテキストを</a:t>
            </a:r>
            <a:r>
              <a:rPr lang="en-US" altLang="ja-JP" dirty="0" smtClean="0"/>
              <a:t>200%</a:t>
            </a:r>
            <a:r>
              <a:rPr lang="ja-JP" altLang="en-US" dirty="0" err="1" smtClean="0"/>
              <a:t>まで</a:t>
            </a:r>
            <a:r>
              <a:rPr lang="ja-JP" altLang="en-US" dirty="0" smtClean="0"/>
              <a:t>拡大できる</a:t>
            </a:r>
          </a:p>
          <a:p>
            <a:pPr lvl="1"/>
            <a:r>
              <a:rPr lang="ja-JP" altLang="en-US" dirty="0" smtClean="0"/>
              <a:t>コントロール自体が目立っているべき</a:t>
            </a:r>
          </a:p>
        </p:txBody>
      </p:sp>
    </p:spTree>
    <p:extLst>
      <p:ext uri="{BB962C8B-B14F-4D97-AF65-F5344CB8AC3E}">
        <p14:creationId xmlns:p14="http://schemas.microsoft.com/office/powerpoint/2010/main" val="38513940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ja-JP" altLang="en-US" dirty="0" smtClean="0"/>
              <a:t>調査その</a:t>
            </a:r>
            <a:r>
              <a:rPr kumimoji="1" lang="en-US" altLang="ja-JP" dirty="0" smtClean="0"/>
              <a:t>1: </a:t>
            </a:r>
            <a:r>
              <a:rPr kumimoji="1" lang="ja-JP" altLang="en-US" dirty="0" smtClean="0"/>
              <a:t>企業サイトの傾向</a:t>
            </a:r>
            <a:endParaRPr kumimoji="1" lang="ja-JP" altLang="en-US" dirty="0"/>
          </a:p>
        </p:txBody>
      </p:sp>
      <p:sp>
        <p:nvSpPr>
          <p:cNvPr id="6" name="テキスト プレースホルダー 5"/>
          <p:cNvSpPr>
            <a:spLocks noGrp="1"/>
          </p:cNvSpPr>
          <p:nvPr>
            <p:ph type="body" idx="1"/>
          </p:nvPr>
        </p:nvSpPr>
        <p:spPr/>
        <p:txBody>
          <a:bodyPr/>
          <a:lstStyle/>
          <a:p>
            <a:endParaRPr kumimoji="1" lang="ja-JP" altLang="en-US" dirty="0"/>
          </a:p>
        </p:txBody>
      </p:sp>
    </p:spTree>
    <p:extLst>
      <p:ext uri="{BB962C8B-B14F-4D97-AF65-F5344CB8AC3E}">
        <p14:creationId xmlns:p14="http://schemas.microsoft.com/office/powerpoint/2010/main" val="3424034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調査の概要</a:t>
            </a:r>
            <a:endParaRPr kumimoji="1" lang="ja-JP" altLang="en-US" dirty="0"/>
          </a:p>
        </p:txBody>
      </p:sp>
      <p:sp>
        <p:nvSpPr>
          <p:cNvPr id="3" name="コンテンツ プレースホルダー 2"/>
          <p:cNvSpPr>
            <a:spLocks noGrp="1"/>
          </p:cNvSpPr>
          <p:nvPr>
            <p:ph idx="1"/>
          </p:nvPr>
        </p:nvSpPr>
        <p:spPr/>
        <p:txBody>
          <a:bodyPr>
            <a:normAutofit/>
          </a:bodyPr>
          <a:lstStyle/>
          <a:p>
            <a:r>
              <a:rPr kumimoji="1" lang="ja-JP" altLang="en-US" dirty="0" smtClean="0"/>
              <a:t>企業サイトをいくつかピックアップ</a:t>
            </a:r>
          </a:p>
          <a:p>
            <a:pPr lvl="1"/>
            <a:r>
              <a:rPr kumimoji="1" lang="ja-JP" altLang="en-US" dirty="0" smtClean="0"/>
              <a:t>抽出の基準は「私が最近見たもの」</a:t>
            </a:r>
          </a:p>
          <a:p>
            <a:pPr lvl="2"/>
            <a:r>
              <a:rPr kumimoji="1" lang="ja-JP" altLang="en-US" dirty="0" smtClean="0"/>
              <a:t>あくまで参考、一例ということで</a:t>
            </a:r>
          </a:p>
          <a:p>
            <a:r>
              <a:rPr lang="en-US" altLang="ja-JP" dirty="0" smtClean="0"/>
              <a:t>Windows7</a:t>
            </a:r>
            <a:r>
              <a:rPr lang="ja-JP" altLang="en-US" dirty="0" smtClean="0"/>
              <a:t>の</a:t>
            </a:r>
            <a:r>
              <a:rPr lang="en-US" altLang="ja-JP" dirty="0" smtClean="0"/>
              <a:t>IE9</a:t>
            </a:r>
            <a:r>
              <a:rPr lang="ja-JP" altLang="en-US" dirty="0" smtClean="0"/>
              <a:t>で閲覧</a:t>
            </a:r>
          </a:p>
          <a:p>
            <a:pPr lvl="1"/>
            <a:r>
              <a:rPr lang="ja-JP" altLang="en-US" dirty="0" smtClean="0"/>
              <a:t>文字サイズ「中」</a:t>
            </a:r>
          </a:p>
          <a:p>
            <a:pPr lvl="1"/>
            <a:r>
              <a:rPr lang="ja-JP" altLang="en-US" dirty="0" smtClean="0"/>
              <a:t>セキュリティ設定「中高」</a:t>
            </a:r>
            <a:r>
              <a:rPr lang="en-US" altLang="ja-JP" dirty="0" smtClean="0"/>
              <a:t>(</a:t>
            </a:r>
            <a:r>
              <a:rPr lang="ja-JP" altLang="en-US" dirty="0" smtClean="0"/>
              <a:t>スクリプト有効</a:t>
            </a:r>
            <a:r>
              <a:rPr lang="en-US" altLang="ja-JP" dirty="0" smtClean="0"/>
              <a:t>)</a:t>
            </a:r>
            <a:endParaRPr lang="ja-JP" altLang="en-US" dirty="0" smtClean="0"/>
          </a:p>
          <a:p>
            <a:r>
              <a:rPr kumimoji="1" lang="ja-JP" altLang="en-US" dirty="0"/>
              <a:t>文字サイズ変更</a:t>
            </a:r>
            <a:r>
              <a:rPr kumimoji="1" lang="ja-JP" altLang="en-US" dirty="0" smtClean="0"/>
              <a:t>機能</a:t>
            </a:r>
            <a:r>
              <a:rPr lang="ja-JP" altLang="en-US" dirty="0" smtClean="0"/>
              <a:t>で</a:t>
            </a:r>
            <a:r>
              <a:rPr kumimoji="1" lang="ja-JP" altLang="en-US" dirty="0" smtClean="0"/>
              <a:t>文字を拡大</a:t>
            </a:r>
          </a:p>
          <a:p>
            <a:pPr lvl="1"/>
            <a:r>
              <a:rPr lang="en-US" altLang="ja-JP" dirty="0" smtClean="0"/>
              <a:t>200%</a:t>
            </a:r>
            <a:r>
              <a:rPr lang="ja-JP" altLang="en-US" dirty="0" smtClean="0"/>
              <a:t>以上 </a:t>
            </a:r>
            <a:r>
              <a:rPr lang="en-US" altLang="ja-JP" dirty="0" smtClean="0"/>
              <a:t>or </a:t>
            </a:r>
            <a:r>
              <a:rPr lang="ja-JP" altLang="en-US" dirty="0" smtClean="0"/>
              <a:t>最大まで拡大</a:t>
            </a:r>
            <a:endParaRPr kumimoji="1" lang="ja-JP" altLang="en-US" dirty="0"/>
          </a:p>
        </p:txBody>
      </p:sp>
    </p:spTree>
    <p:extLst>
      <p:ext uri="{BB962C8B-B14F-4D97-AF65-F5344CB8AC3E}">
        <p14:creationId xmlns:p14="http://schemas.microsoft.com/office/powerpoint/2010/main" val="15345522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注目したいポイント</a:t>
            </a:r>
            <a:endParaRPr kumimoji="1" lang="ja-JP" altLang="en-US" dirty="0"/>
          </a:p>
        </p:txBody>
      </p:sp>
      <p:sp>
        <p:nvSpPr>
          <p:cNvPr id="3" name="コンテンツ プレースホルダー 2"/>
          <p:cNvSpPr>
            <a:spLocks noGrp="1"/>
          </p:cNvSpPr>
          <p:nvPr>
            <p:ph idx="1"/>
          </p:nvPr>
        </p:nvSpPr>
        <p:spPr/>
        <p:txBody>
          <a:bodyPr>
            <a:normAutofit lnSpcReduction="10000"/>
          </a:bodyPr>
          <a:lstStyle/>
          <a:p>
            <a:r>
              <a:rPr lang="ja-JP" altLang="ja-JP" dirty="0" smtClean="0"/>
              <a:t>位置</a:t>
            </a:r>
            <a:r>
              <a:rPr lang="ja-JP" altLang="en-US" dirty="0" smtClean="0"/>
              <a:t>と</a:t>
            </a:r>
            <a:r>
              <a:rPr lang="ja-JP" altLang="ja-JP" dirty="0" smtClean="0"/>
              <a:t>ラベル</a:t>
            </a:r>
            <a:endParaRPr lang="ja-JP" altLang="en-US" dirty="0" smtClean="0"/>
          </a:p>
          <a:p>
            <a:pPr lvl="1"/>
            <a:r>
              <a:rPr lang="ja-JP" altLang="en-US" dirty="0" smtClean="0"/>
              <a:t>目立つか、機能がわかりやすいか</a:t>
            </a:r>
          </a:p>
          <a:p>
            <a:pPr lvl="2"/>
            <a:r>
              <a:rPr lang="ja-JP" altLang="en-US" dirty="0" smtClean="0"/>
              <a:t>どの</a:t>
            </a:r>
            <a:r>
              <a:rPr lang="ja-JP" altLang="en-US" dirty="0"/>
              <a:t>場所</a:t>
            </a:r>
            <a:r>
              <a:rPr lang="ja-JP" altLang="en-US" dirty="0" smtClean="0"/>
              <a:t>に配置されているか</a:t>
            </a:r>
          </a:p>
          <a:p>
            <a:pPr lvl="2"/>
            <a:r>
              <a:rPr lang="ja-JP" altLang="en-US" dirty="0"/>
              <a:t>ラベルはどうか</a:t>
            </a:r>
            <a:endParaRPr lang="ja-JP" altLang="ja-JP" dirty="0"/>
          </a:p>
          <a:p>
            <a:r>
              <a:rPr lang="ja-JP" altLang="ja-JP" dirty="0" smtClean="0"/>
              <a:t>拡大率</a:t>
            </a:r>
            <a:endParaRPr lang="ja-JP" altLang="en-US" dirty="0" smtClean="0"/>
          </a:p>
          <a:p>
            <a:pPr lvl="1"/>
            <a:r>
              <a:rPr lang="en-US" altLang="ja-JP" dirty="0" smtClean="0"/>
              <a:t>WCAG</a:t>
            </a:r>
            <a:r>
              <a:rPr lang="ja-JP" altLang="en-US" dirty="0" smtClean="0"/>
              <a:t>の要件は</a:t>
            </a:r>
            <a:r>
              <a:rPr lang="en-US" altLang="ja-JP" dirty="0" smtClean="0"/>
              <a:t>200%</a:t>
            </a:r>
            <a:endParaRPr lang="ja-JP" altLang="ja-JP" dirty="0"/>
          </a:p>
          <a:p>
            <a:r>
              <a:rPr lang="ja-JP" altLang="ja-JP" dirty="0" smtClean="0"/>
              <a:t>何</a:t>
            </a:r>
            <a:r>
              <a:rPr lang="ja-JP" altLang="ja-JP" dirty="0"/>
              <a:t>が拡大</a:t>
            </a:r>
            <a:r>
              <a:rPr lang="ja-JP" altLang="ja-JP" dirty="0" smtClean="0"/>
              <a:t>され</a:t>
            </a:r>
            <a:r>
              <a:rPr lang="ja-JP" altLang="en-US" dirty="0"/>
              <a:t>る</a:t>
            </a:r>
            <a:r>
              <a:rPr lang="ja-JP" altLang="ja-JP" dirty="0" smtClean="0"/>
              <a:t>か</a:t>
            </a:r>
            <a:endParaRPr lang="en-US" altLang="ja-JP" dirty="0" smtClean="0"/>
          </a:p>
          <a:p>
            <a:pPr lvl="1"/>
            <a:r>
              <a:rPr lang="ja-JP" altLang="en-US" dirty="0" smtClean="0"/>
              <a:t>全てのテキストが対象だが</a:t>
            </a:r>
            <a:r>
              <a:rPr lang="en-US" altLang="ja-JP" dirty="0" smtClean="0"/>
              <a:t>……</a:t>
            </a:r>
            <a:endParaRPr lang="ja-JP" altLang="en-US" dirty="0" smtClean="0"/>
          </a:p>
          <a:p>
            <a:pPr lvl="2"/>
            <a:r>
              <a:rPr kumimoji="1" lang="ja-JP" altLang="en-US" dirty="0" smtClean="0"/>
              <a:t>特に、お知らせなど重要な情報が拡大できるか</a:t>
            </a:r>
            <a:endParaRPr kumimoji="1" lang="ja-JP" altLang="en-US" dirty="0"/>
          </a:p>
        </p:txBody>
      </p:sp>
    </p:spTree>
    <p:extLst>
      <p:ext uri="{BB962C8B-B14F-4D97-AF65-F5344CB8AC3E}">
        <p14:creationId xmlns:p14="http://schemas.microsoft.com/office/powerpoint/2010/main" val="4237125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kumimoji="1" lang="ja-JP" altLang="en-US" dirty="0" smtClean="0"/>
              <a:t>アステラス製薬</a:t>
            </a:r>
            <a:endParaRPr kumimoji="1" lang="ja-JP" altLang="en-US" dirty="0"/>
          </a:p>
        </p:txBody>
      </p:sp>
      <p:sp>
        <p:nvSpPr>
          <p:cNvPr id="5" name="サブタイトル 4"/>
          <p:cNvSpPr>
            <a:spLocks noGrp="1"/>
          </p:cNvSpPr>
          <p:nvPr>
            <p:ph type="subTitle" idx="1"/>
          </p:nvPr>
        </p:nvSpPr>
        <p:spPr/>
        <p:txBody>
          <a:bodyPr/>
          <a:lstStyle/>
          <a:p>
            <a:r>
              <a:rPr lang="en-US" altLang="ja-JP" dirty="0"/>
              <a:t>http://www.astellas.com/jp/</a:t>
            </a:r>
            <a:endParaRPr kumimoji="1" lang="ja-JP" altLang="en-US" dirty="0"/>
          </a:p>
        </p:txBody>
      </p:sp>
    </p:spTree>
    <p:extLst>
      <p:ext uri="{BB962C8B-B14F-4D97-AF65-F5344CB8AC3E}">
        <p14:creationId xmlns:p14="http://schemas.microsoft.com/office/powerpoint/2010/main" val="1974392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アステラス製薬</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713035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アステラス</a:t>
            </a:r>
            <a:r>
              <a:rPr lang="ja-JP" altLang="en-US" dirty="0" smtClean="0"/>
              <a:t>製薬 </a:t>
            </a:r>
            <a:r>
              <a:rPr lang="en-US" altLang="ja-JP" dirty="0" smtClean="0"/>
              <a:t>(</a:t>
            </a:r>
            <a:r>
              <a:rPr lang="ja-JP" altLang="en-US" dirty="0" smtClean="0"/>
              <a:t>大</a:t>
            </a:r>
            <a:r>
              <a:rPr lang="en-US" altLang="ja-JP" dirty="0" smtClean="0"/>
              <a:t>)</a:t>
            </a:r>
            <a:endParaRPr kumimoji="1" lang="ja-JP" altLang="en-US" dirty="0"/>
          </a:p>
        </p:txBody>
      </p:sp>
      <p:pic>
        <p:nvPicPr>
          <p:cNvPr id="6" name="コンテンツ プレースホルダー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2617575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アステラス製薬 </a:t>
            </a:r>
            <a:r>
              <a:rPr lang="en-US" altLang="ja-JP" dirty="0" smtClean="0"/>
              <a:t>: </a:t>
            </a:r>
            <a:r>
              <a:rPr lang="ja-JP" altLang="en-US" dirty="0" smtClean="0"/>
              <a:t>お知らせ</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40908062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アステラス</a:t>
            </a:r>
            <a:r>
              <a:rPr lang="ja-JP" altLang="en-US" dirty="0" smtClean="0"/>
              <a:t>製薬のポイント</a:t>
            </a:r>
            <a:endParaRPr kumimoji="1" lang="ja-JP" altLang="en-US" dirty="0"/>
          </a:p>
        </p:txBody>
      </p:sp>
      <p:sp>
        <p:nvSpPr>
          <p:cNvPr id="3" name="コンテンツ プレースホルダー 2"/>
          <p:cNvSpPr>
            <a:spLocks noGrp="1"/>
          </p:cNvSpPr>
          <p:nvPr>
            <p:ph idx="1"/>
          </p:nvPr>
        </p:nvSpPr>
        <p:spPr/>
        <p:txBody>
          <a:bodyPr>
            <a:normAutofit/>
          </a:bodyPr>
          <a:lstStyle/>
          <a:p>
            <a:r>
              <a:rPr lang="ja-JP" altLang="ja-JP" dirty="0" smtClean="0"/>
              <a:t>位置</a:t>
            </a:r>
            <a:r>
              <a:rPr lang="ja-JP" altLang="en-US" dirty="0" smtClean="0"/>
              <a:t>とラベル</a:t>
            </a:r>
            <a:endParaRPr lang="en-US" altLang="ja-JP" dirty="0" smtClean="0"/>
          </a:p>
          <a:p>
            <a:pPr lvl="1"/>
            <a:r>
              <a:rPr lang="ja-JP" altLang="en-US" dirty="0" smtClean="0"/>
              <a:t>最上部やや右</a:t>
            </a:r>
            <a:endParaRPr lang="ja-JP" altLang="ja-JP" dirty="0"/>
          </a:p>
          <a:p>
            <a:pPr lvl="1"/>
            <a:r>
              <a:rPr lang="ja-JP" altLang="en-US" dirty="0" smtClean="0"/>
              <a:t>小・中・大</a:t>
            </a:r>
            <a:endParaRPr lang="ja-JP" altLang="ja-JP" dirty="0"/>
          </a:p>
          <a:p>
            <a:r>
              <a:rPr lang="ja-JP" altLang="ja-JP" dirty="0" smtClean="0"/>
              <a:t>拡大率</a:t>
            </a:r>
            <a:endParaRPr lang="ja-JP" altLang="ja-JP" dirty="0"/>
          </a:p>
          <a:p>
            <a:pPr lvl="1"/>
            <a:r>
              <a:rPr lang="en-US" altLang="ja-JP" dirty="0" smtClean="0"/>
              <a:t>1em </a:t>
            </a:r>
            <a:r>
              <a:rPr lang="ja-JP" altLang="en-US" dirty="0" smtClean="0"/>
              <a:t>→ </a:t>
            </a:r>
            <a:r>
              <a:rPr lang="en-US" altLang="ja-JP" dirty="0" smtClean="0"/>
              <a:t>1.2em</a:t>
            </a:r>
            <a:r>
              <a:rPr lang="ja-JP" altLang="en-US" dirty="0"/>
              <a:t> </a:t>
            </a:r>
            <a:r>
              <a:rPr lang="en-US" altLang="ja-JP" dirty="0" smtClean="0"/>
              <a:t>(120%)</a:t>
            </a:r>
            <a:endParaRPr lang="ja-JP" altLang="en-US" dirty="0" smtClean="0"/>
          </a:p>
          <a:p>
            <a:r>
              <a:rPr lang="ja-JP" altLang="ja-JP" dirty="0" smtClean="0"/>
              <a:t>何</a:t>
            </a:r>
            <a:r>
              <a:rPr lang="ja-JP" altLang="ja-JP" dirty="0"/>
              <a:t>が拡大</a:t>
            </a:r>
            <a:r>
              <a:rPr lang="ja-JP" altLang="ja-JP" dirty="0" smtClean="0"/>
              <a:t>され</a:t>
            </a:r>
            <a:r>
              <a:rPr lang="ja-JP" altLang="en-US" dirty="0"/>
              <a:t>る</a:t>
            </a:r>
            <a:r>
              <a:rPr lang="ja-JP" altLang="ja-JP" dirty="0" smtClean="0"/>
              <a:t>か</a:t>
            </a:r>
            <a:endParaRPr lang="ja-JP" altLang="ja-JP" dirty="0"/>
          </a:p>
          <a:p>
            <a:pPr lvl="1"/>
            <a:r>
              <a:rPr kumimoji="1" lang="ja-JP" altLang="en-US" dirty="0" smtClean="0"/>
              <a:t>下のほうのテキストが拡大</a:t>
            </a:r>
          </a:p>
          <a:p>
            <a:pPr lvl="1"/>
            <a:r>
              <a:rPr lang="ja-JP" altLang="en-US" dirty="0" smtClean="0"/>
              <a:t>ニュース本文などにも拡大率が適用される</a:t>
            </a:r>
            <a:endParaRPr kumimoji="1" lang="ja-JP" altLang="en-US" dirty="0"/>
          </a:p>
        </p:txBody>
      </p:sp>
    </p:spTree>
    <p:extLst>
      <p:ext uri="{BB962C8B-B14F-4D97-AF65-F5344CB8AC3E}">
        <p14:creationId xmlns:p14="http://schemas.microsoft.com/office/powerpoint/2010/main" val="40686559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lang="ja-JP" altLang="en-US" dirty="0"/>
              <a:t>小林製薬</a:t>
            </a:r>
            <a:endParaRPr kumimoji="1" lang="ja-JP" altLang="en-US" dirty="0"/>
          </a:p>
        </p:txBody>
      </p:sp>
      <p:sp>
        <p:nvSpPr>
          <p:cNvPr id="5" name="サブタイトル 4"/>
          <p:cNvSpPr>
            <a:spLocks noGrp="1"/>
          </p:cNvSpPr>
          <p:nvPr>
            <p:ph type="subTitle" idx="1"/>
          </p:nvPr>
        </p:nvSpPr>
        <p:spPr/>
        <p:txBody>
          <a:bodyPr/>
          <a:lstStyle/>
          <a:p>
            <a:r>
              <a:rPr lang="en-US" altLang="ja-JP" dirty="0"/>
              <a:t>http://www.kobayashi.co.jp/</a:t>
            </a:r>
            <a:endParaRPr kumimoji="1" lang="ja-JP" altLang="en-US" dirty="0"/>
          </a:p>
        </p:txBody>
      </p:sp>
    </p:spTree>
    <p:extLst>
      <p:ext uri="{BB962C8B-B14F-4D97-AF65-F5344CB8AC3E}">
        <p14:creationId xmlns:p14="http://schemas.microsoft.com/office/powerpoint/2010/main" val="12254346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小林製薬</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2543042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kumimoji="1" lang="ja-JP" altLang="en-US" dirty="0" smtClean="0"/>
              <a:t>小林製薬 </a:t>
            </a:r>
            <a:r>
              <a:rPr kumimoji="1" lang="en-US" altLang="ja-JP" dirty="0" smtClean="0"/>
              <a:t>(</a:t>
            </a:r>
            <a:r>
              <a:rPr kumimoji="1" lang="ja-JP" altLang="en-US" dirty="0" smtClean="0"/>
              <a:t>あ</a:t>
            </a:r>
            <a:r>
              <a:rPr kumimoji="1" lang="en-US" altLang="ja-JP" dirty="0" smtClean="0"/>
              <a:t>)</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32159027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小林</a:t>
            </a:r>
            <a:r>
              <a:rPr lang="ja-JP" altLang="en-US" dirty="0" smtClean="0"/>
              <a:t>製薬 </a:t>
            </a:r>
            <a:r>
              <a:rPr lang="en-US" altLang="ja-JP" dirty="0" smtClean="0"/>
              <a:t>: </a:t>
            </a:r>
            <a:r>
              <a:rPr lang="ja-JP" altLang="en-US" dirty="0" smtClean="0"/>
              <a:t>重要</a:t>
            </a:r>
            <a:r>
              <a:rPr lang="ja-JP" altLang="en-US" dirty="0"/>
              <a:t>なお知らせ</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15088681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小林製薬のポイント</a:t>
            </a:r>
            <a:endParaRPr kumimoji="1" lang="ja-JP" altLang="en-US" dirty="0"/>
          </a:p>
        </p:txBody>
      </p:sp>
      <p:sp>
        <p:nvSpPr>
          <p:cNvPr id="3" name="コンテンツ プレースホルダー 2"/>
          <p:cNvSpPr>
            <a:spLocks noGrp="1"/>
          </p:cNvSpPr>
          <p:nvPr>
            <p:ph idx="1"/>
          </p:nvPr>
        </p:nvSpPr>
        <p:spPr/>
        <p:txBody>
          <a:bodyPr>
            <a:normAutofit/>
          </a:bodyPr>
          <a:lstStyle/>
          <a:p>
            <a:r>
              <a:rPr lang="ja-JP" altLang="ja-JP" dirty="0" smtClean="0"/>
              <a:t>位置</a:t>
            </a:r>
            <a:r>
              <a:rPr lang="ja-JP" altLang="en-US" dirty="0" smtClean="0"/>
              <a:t>とラベル</a:t>
            </a:r>
            <a:endParaRPr lang="en-US" altLang="ja-JP" dirty="0" smtClean="0"/>
          </a:p>
          <a:p>
            <a:pPr lvl="1"/>
            <a:r>
              <a:rPr lang="ja-JP" altLang="en-US" dirty="0" smtClean="0"/>
              <a:t>最上部やや右</a:t>
            </a:r>
          </a:p>
          <a:p>
            <a:pPr lvl="1"/>
            <a:r>
              <a:rPr lang="ja-JP" altLang="en-US" dirty="0" smtClean="0"/>
              <a:t>ぁ・あ</a:t>
            </a:r>
            <a:endParaRPr lang="ja-JP" altLang="ja-JP" dirty="0"/>
          </a:p>
          <a:p>
            <a:r>
              <a:rPr lang="ja-JP" altLang="ja-JP" dirty="0" smtClean="0"/>
              <a:t>拡大率</a:t>
            </a:r>
            <a:endParaRPr lang="ja-JP" altLang="ja-JP" dirty="0"/>
          </a:p>
          <a:p>
            <a:pPr lvl="1"/>
            <a:r>
              <a:rPr lang="en-US" altLang="ja-JP" dirty="0" smtClean="0"/>
              <a:t>75% </a:t>
            </a:r>
            <a:r>
              <a:rPr lang="ja-JP" altLang="en-US" dirty="0" smtClean="0"/>
              <a:t>→ </a:t>
            </a:r>
            <a:r>
              <a:rPr lang="en-US" altLang="ja-JP" dirty="0" smtClean="0"/>
              <a:t>85% (113%)</a:t>
            </a:r>
            <a:endParaRPr lang="ja-JP" altLang="en-US" dirty="0" smtClean="0"/>
          </a:p>
          <a:p>
            <a:r>
              <a:rPr lang="ja-JP" altLang="ja-JP" dirty="0" smtClean="0"/>
              <a:t>何</a:t>
            </a:r>
            <a:r>
              <a:rPr lang="ja-JP" altLang="ja-JP" dirty="0"/>
              <a:t>が拡大</a:t>
            </a:r>
            <a:r>
              <a:rPr lang="ja-JP" altLang="ja-JP" dirty="0" smtClean="0"/>
              <a:t>され</a:t>
            </a:r>
            <a:r>
              <a:rPr lang="ja-JP" altLang="en-US" dirty="0"/>
              <a:t>る</a:t>
            </a:r>
            <a:r>
              <a:rPr lang="ja-JP" altLang="ja-JP" dirty="0" smtClean="0"/>
              <a:t>か</a:t>
            </a:r>
            <a:endParaRPr lang="ja-JP" altLang="ja-JP" dirty="0"/>
          </a:p>
          <a:p>
            <a:pPr lvl="1"/>
            <a:r>
              <a:rPr kumimoji="1" lang="ja-JP" altLang="en-US" dirty="0" smtClean="0"/>
              <a:t>重要なお知らせは拡大されない</a:t>
            </a:r>
            <a:endParaRPr kumimoji="1" lang="ja-JP" altLang="en-US" dirty="0"/>
          </a:p>
        </p:txBody>
      </p:sp>
    </p:spTree>
    <p:extLst>
      <p:ext uri="{BB962C8B-B14F-4D97-AF65-F5344CB8AC3E}">
        <p14:creationId xmlns:p14="http://schemas.microsoft.com/office/powerpoint/2010/main" val="40216660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lang="ja-JP" altLang="en-US" dirty="0"/>
              <a:t>旭化成</a:t>
            </a:r>
            <a:endParaRPr kumimoji="1" lang="ja-JP" altLang="en-US" dirty="0"/>
          </a:p>
        </p:txBody>
      </p:sp>
      <p:sp>
        <p:nvSpPr>
          <p:cNvPr id="5" name="サブタイトル 4"/>
          <p:cNvSpPr>
            <a:spLocks noGrp="1"/>
          </p:cNvSpPr>
          <p:nvPr>
            <p:ph type="subTitle" idx="1"/>
          </p:nvPr>
        </p:nvSpPr>
        <p:spPr/>
        <p:txBody>
          <a:bodyPr/>
          <a:lstStyle/>
          <a:p>
            <a:r>
              <a:rPr lang="en-US" altLang="ja-JP" dirty="0"/>
              <a:t>http://www.asahi-kasei.co.jp/asahi/jp/index.html</a:t>
            </a:r>
            <a:endParaRPr kumimoji="1" lang="ja-JP" altLang="en-US" dirty="0"/>
          </a:p>
        </p:txBody>
      </p:sp>
    </p:spTree>
    <p:extLst>
      <p:ext uri="{BB962C8B-B14F-4D97-AF65-F5344CB8AC3E}">
        <p14:creationId xmlns:p14="http://schemas.microsoft.com/office/powerpoint/2010/main" val="2374539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旭化成</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5227529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旭化成 </a:t>
            </a:r>
            <a:r>
              <a:rPr kumimoji="1" lang="en-US" altLang="ja-JP" dirty="0" smtClean="0"/>
              <a:t>(</a:t>
            </a:r>
            <a:r>
              <a:rPr kumimoji="1" lang="ja-JP" altLang="en-US" dirty="0" smtClean="0"/>
              <a:t>大</a:t>
            </a:r>
            <a:r>
              <a:rPr kumimoji="1" lang="en-US" altLang="ja-JP" dirty="0" smtClean="0"/>
              <a:t>) !?</a:t>
            </a:r>
            <a:endParaRPr kumimoji="1" lang="ja-JP" altLang="en-US" dirty="0"/>
          </a:p>
        </p:txBody>
      </p:sp>
      <p:pic>
        <p:nvPicPr>
          <p:cNvPr id="5" name="コンテンツ プレースホルダー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7138148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動かない原因</a:t>
            </a:r>
            <a:endParaRPr kumimoji="1" lang="ja-JP" altLang="en-US" dirty="0"/>
          </a:p>
        </p:txBody>
      </p:sp>
      <p:sp>
        <p:nvSpPr>
          <p:cNvPr id="3" name="コンテンツ プレースホルダー 2"/>
          <p:cNvSpPr>
            <a:spLocks noGrp="1"/>
          </p:cNvSpPr>
          <p:nvPr>
            <p:ph idx="1"/>
          </p:nvPr>
        </p:nvSpPr>
        <p:spPr/>
        <p:txBody>
          <a:bodyPr>
            <a:normAutofit/>
          </a:bodyPr>
          <a:lstStyle/>
          <a:p>
            <a:pPr marL="0" indent="0">
              <a:buNone/>
            </a:pPr>
            <a:r>
              <a:rPr lang="en-US" altLang="ja-JP" sz="2400" dirty="0" err="1" smtClean="0"/>
              <a:t>var</a:t>
            </a:r>
            <a:r>
              <a:rPr lang="ja-JP" altLang="en-US" sz="2400" dirty="0" smtClean="0"/>
              <a:t> </a:t>
            </a:r>
            <a:r>
              <a:rPr lang="en-US" altLang="ja-JP" sz="2400" dirty="0" err="1"/>
              <a:t>className</a:t>
            </a:r>
            <a:r>
              <a:rPr lang="en-US" altLang="ja-JP" sz="2400" dirty="0"/>
              <a:t> = ( </a:t>
            </a:r>
            <a:r>
              <a:rPr lang="en-US" altLang="ja-JP" sz="2400" dirty="0" err="1"/>
              <a:t>document.all</a:t>
            </a:r>
            <a:r>
              <a:rPr lang="en-US" altLang="ja-JP" sz="2400" dirty="0"/>
              <a:t> &amp;&amp; !</a:t>
            </a:r>
            <a:r>
              <a:rPr lang="en-US" altLang="ja-JP" sz="2400" dirty="0" err="1"/>
              <a:t>window.opera</a:t>
            </a:r>
            <a:r>
              <a:rPr lang="en-US" altLang="ja-JP" sz="2400" dirty="0"/>
              <a:t>  )? '</a:t>
            </a:r>
            <a:r>
              <a:rPr lang="en-US" altLang="ja-JP" sz="2400" dirty="0" err="1"/>
              <a:t>className</a:t>
            </a:r>
            <a:r>
              <a:rPr lang="en-US" altLang="ja-JP" sz="2400" dirty="0"/>
              <a:t>'</a:t>
            </a:r>
            <a:r>
              <a:rPr lang="ja-JP" altLang="en-US" sz="2400" dirty="0"/>
              <a:t> </a:t>
            </a:r>
            <a:r>
              <a:rPr lang="en-US" altLang="ja-JP" sz="2400" dirty="0"/>
              <a:t>: 'class';</a:t>
            </a:r>
            <a:endParaRPr lang="ja-JP" altLang="en-US" sz="2400" dirty="0"/>
          </a:p>
          <a:p>
            <a:pPr marL="0" indent="0">
              <a:buNone/>
            </a:pPr>
            <a:r>
              <a:rPr lang="en-US" altLang="ja-JP" sz="2400" dirty="0" err="1" smtClean="0"/>
              <a:t>var</a:t>
            </a:r>
            <a:r>
              <a:rPr lang="ja-JP" altLang="en-US" sz="2400" dirty="0" smtClean="0"/>
              <a:t> </a:t>
            </a:r>
            <a:r>
              <a:rPr lang="en-US" altLang="ja-JP" sz="2400" dirty="0" err="1"/>
              <a:t>sw</a:t>
            </a:r>
            <a:r>
              <a:rPr lang="en-US" altLang="ja-JP" sz="2400" dirty="0"/>
              <a:t> = </a:t>
            </a:r>
            <a:r>
              <a:rPr lang="en-US" altLang="ja-JP" sz="2400" dirty="0" err="1"/>
              <a:t>document.getElementsByTagName</a:t>
            </a:r>
            <a:r>
              <a:rPr lang="en-US" altLang="ja-JP" sz="2400" dirty="0"/>
              <a:t>(</a:t>
            </a:r>
            <a:r>
              <a:rPr lang="en-US" altLang="ja-JP" sz="2400" dirty="0" err="1"/>
              <a:t>buttonTagName</a:t>
            </a:r>
            <a:r>
              <a:rPr lang="en-US" altLang="ja-JP" sz="2400" dirty="0"/>
              <a:t>);</a:t>
            </a:r>
            <a:endParaRPr lang="ja-JP" altLang="en-US" sz="2400" dirty="0"/>
          </a:p>
          <a:p>
            <a:pPr marL="0" indent="0">
              <a:buNone/>
            </a:pPr>
            <a:r>
              <a:rPr lang="en-US" altLang="ja-JP" sz="2400" dirty="0" smtClean="0"/>
              <a:t>for</a:t>
            </a:r>
            <a:r>
              <a:rPr lang="en-US" altLang="ja-JP" sz="2400" dirty="0"/>
              <a:t>( </a:t>
            </a:r>
            <a:r>
              <a:rPr lang="en-US" altLang="ja-JP" sz="2400" dirty="0" err="1"/>
              <a:t>var</a:t>
            </a:r>
            <a:r>
              <a:rPr lang="ja-JP" altLang="en-US" sz="2400" dirty="0"/>
              <a:t> </a:t>
            </a:r>
            <a:r>
              <a:rPr lang="en-US" altLang="ja-JP" sz="2400" dirty="0" err="1"/>
              <a:t>i</a:t>
            </a:r>
            <a:r>
              <a:rPr lang="en-US" altLang="ja-JP" sz="2400" dirty="0"/>
              <a:t>=0; </a:t>
            </a:r>
            <a:r>
              <a:rPr lang="en-US" altLang="ja-JP" sz="2400" dirty="0" err="1"/>
              <a:t>i</a:t>
            </a:r>
            <a:r>
              <a:rPr lang="en-US" altLang="ja-JP" sz="2400" dirty="0"/>
              <a:t>&lt;</a:t>
            </a:r>
            <a:r>
              <a:rPr lang="en-US" altLang="ja-JP" sz="2400" dirty="0" err="1"/>
              <a:t>sw.length</a:t>
            </a:r>
            <a:r>
              <a:rPr lang="en-US" altLang="ja-JP" sz="2400" dirty="0"/>
              <a:t>; </a:t>
            </a:r>
            <a:r>
              <a:rPr lang="en-US" altLang="ja-JP" sz="2400" dirty="0" err="1"/>
              <a:t>i</a:t>
            </a:r>
            <a:r>
              <a:rPr lang="en-US" altLang="ja-JP" sz="2400" dirty="0"/>
              <a:t>++ ){</a:t>
            </a:r>
            <a:endParaRPr lang="ja-JP" altLang="en-US" sz="2400" dirty="0"/>
          </a:p>
          <a:p>
            <a:pPr marL="0" indent="0">
              <a:buNone/>
            </a:pPr>
            <a:r>
              <a:rPr lang="ja-JP" altLang="en-US" sz="2400" dirty="0"/>
              <a:t>	</a:t>
            </a:r>
            <a:r>
              <a:rPr lang="en-US" altLang="ja-JP" sz="2400" dirty="0"/>
              <a:t>if(!</a:t>
            </a:r>
            <a:r>
              <a:rPr lang="en-US" altLang="ja-JP" sz="2400" dirty="0" err="1"/>
              <a:t>sw</a:t>
            </a:r>
            <a:r>
              <a:rPr lang="en-US" altLang="ja-JP" sz="2400" dirty="0"/>
              <a:t>[</a:t>
            </a:r>
            <a:r>
              <a:rPr lang="en-US" altLang="ja-JP" sz="2400" dirty="0" err="1"/>
              <a:t>i</a:t>
            </a:r>
            <a:r>
              <a:rPr lang="en-US" altLang="ja-JP" sz="2400" dirty="0"/>
              <a:t>].</a:t>
            </a:r>
            <a:r>
              <a:rPr lang="en-US" altLang="ja-JP" sz="2400" dirty="0" err="1" smtClean="0"/>
              <a:t>getAttribute</a:t>
            </a:r>
            <a:r>
              <a:rPr lang="en-US" altLang="ja-JP" sz="2400" dirty="0" smtClean="0"/>
              <a:t>(</a:t>
            </a:r>
            <a:r>
              <a:rPr lang="en-US" altLang="ja-JP" sz="2400" dirty="0" err="1" smtClean="0"/>
              <a:t>className</a:t>
            </a:r>
            <a:r>
              <a:rPr lang="en-US" altLang="ja-JP" sz="2400" dirty="0"/>
              <a:t>)) continue</a:t>
            </a:r>
            <a:r>
              <a:rPr lang="en-US" altLang="ja-JP" sz="2400" dirty="0" smtClean="0"/>
              <a:t>;</a:t>
            </a:r>
            <a:endParaRPr lang="ja-JP" altLang="en-US" sz="2400" dirty="0" smtClean="0"/>
          </a:p>
          <a:p>
            <a:pPr marL="0" indent="0">
              <a:buNone/>
            </a:pPr>
            <a:r>
              <a:rPr lang="ja-JP" altLang="en-US" sz="2400" dirty="0" smtClean="0"/>
              <a:t>	</a:t>
            </a:r>
            <a:r>
              <a:rPr lang="en-US" altLang="ja-JP" sz="2400" dirty="0" smtClean="0"/>
              <a:t>……(</a:t>
            </a:r>
            <a:r>
              <a:rPr lang="ja-JP" altLang="en-US" sz="2400" dirty="0" smtClean="0"/>
              <a:t>中略</a:t>
            </a:r>
            <a:r>
              <a:rPr lang="en-US" altLang="ja-JP" sz="2400" dirty="0" smtClean="0"/>
              <a:t>)……</a:t>
            </a:r>
          </a:p>
          <a:p>
            <a:pPr marL="0" indent="0">
              <a:buNone/>
            </a:pPr>
            <a:r>
              <a:rPr kumimoji="1" lang="ja-JP" altLang="en-US" sz="2400" dirty="0" smtClean="0"/>
              <a:t>	</a:t>
            </a:r>
            <a:r>
              <a:rPr lang="en-US" altLang="ja-JP" sz="2400" dirty="0" err="1" smtClean="0"/>
              <a:t>sw</a:t>
            </a:r>
            <a:r>
              <a:rPr lang="en-US" altLang="ja-JP" sz="2400" dirty="0" smtClean="0"/>
              <a:t>[</a:t>
            </a:r>
            <a:r>
              <a:rPr lang="en-US" altLang="ja-JP" sz="2400" dirty="0" err="1" smtClean="0"/>
              <a:t>i</a:t>
            </a:r>
            <a:r>
              <a:rPr lang="en-US" altLang="ja-JP" sz="2400" dirty="0"/>
              <a:t>].</a:t>
            </a:r>
            <a:r>
              <a:rPr lang="en-US" altLang="ja-JP" sz="2400" dirty="0" err="1"/>
              <a:t>onclick</a:t>
            </a:r>
            <a:r>
              <a:rPr lang="en-US" altLang="ja-JP" sz="2400" dirty="0"/>
              <a:t> = function</a:t>
            </a:r>
            <a:r>
              <a:rPr lang="en-US" altLang="ja-JP" sz="2400" dirty="0" smtClean="0"/>
              <a:t>(){</a:t>
            </a:r>
            <a:endParaRPr lang="ja-JP" altLang="en-US" sz="2400" dirty="0" smtClean="0"/>
          </a:p>
          <a:p>
            <a:pPr marL="0" indent="0">
              <a:buNone/>
            </a:pPr>
            <a:r>
              <a:rPr kumimoji="1" lang="en-US" altLang="ja-JP" sz="2400" dirty="0"/>
              <a:t>	</a:t>
            </a:r>
            <a:r>
              <a:rPr lang="en-US" altLang="ja-JP" sz="2400" dirty="0" smtClean="0"/>
              <a:t>……</a:t>
            </a:r>
            <a:endParaRPr kumimoji="1" lang="en-US" altLang="ja-JP" sz="2400" dirty="0"/>
          </a:p>
          <a:p>
            <a:r>
              <a:rPr lang="ja-JP" altLang="en-US" sz="2800" dirty="0" smtClean="0"/>
              <a:t>スクリプトで</a:t>
            </a:r>
            <a:r>
              <a:rPr lang="en-US" altLang="ja-JP" sz="2800" dirty="0" err="1" smtClean="0"/>
              <a:t>onclick</a:t>
            </a:r>
            <a:r>
              <a:rPr lang="ja-JP" altLang="en-US" sz="2800" dirty="0" smtClean="0"/>
              <a:t>イベントをつけている</a:t>
            </a:r>
          </a:p>
          <a:p>
            <a:r>
              <a:rPr lang="ja-JP" altLang="en-US" sz="2800" dirty="0" smtClean="0"/>
              <a:t>が、</a:t>
            </a:r>
            <a:r>
              <a:rPr lang="en-US" altLang="ja-JP" sz="2800" dirty="0" smtClean="0"/>
              <a:t>IE9</a:t>
            </a:r>
            <a:r>
              <a:rPr lang="ja-JP" altLang="en-US" sz="2800" dirty="0" smtClean="0"/>
              <a:t>ではイベントがつかない</a:t>
            </a:r>
            <a:endParaRPr lang="en-US" altLang="ja-JP" sz="2800" dirty="0" smtClean="0"/>
          </a:p>
        </p:txBody>
      </p:sp>
    </p:spTree>
    <p:extLst>
      <p:ext uri="{BB962C8B-B14F-4D97-AF65-F5344CB8AC3E}">
        <p14:creationId xmlns:p14="http://schemas.microsoft.com/office/powerpoint/2010/main" val="26060892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旭化成 </a:t>
            </a:r>
            <a:r>
              <a:rPr kumimoji="1" lang="en-US" altLang="ja-JP" dirty="0" smtClean="0"/>
              <a:t>(</a:t>
            </a:r>
            <a:r>
              <a:rPr kumimoji="1" lang="ja-JP" altLang="en-US" dirty="0" smtClean="0"/>
              <a:t>大</a:t>
            </a:r>
            <a:r>
              <a:rPr lang="ja-JP" altLang="en-US" dirty="0" smtClean="0"/>
              <a:t>・</a:t>
            </a:r>
            <a:r>
              <a:rPr lang="en-US" altLang="ja-JP" dirty="0" smtClean="0"/>
              <a:t>Firefox</a:t>
            </a:r>
            <a:r>
              <a:rPr kumimoji="1" lang="en-US" altLang="ja-JP" dirty="0" smtClean="0"/>
              <a:t>)</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930451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旭化成</a:t>
            </a:r>
            <a:r>
              <a:rPr lang="ja-JP" altLang="en-US" dirty="0" smtClean="0"/>
              <a:t>のポイント</a:t>
            </a:r>
            <a:endParaRPr kumimoji="1" lang="ja-JP" altLang="en-US" dirty="0"/>
          </a:p>
        </p:txBody>
      </p:sp>
      <p:sp>
        <p:nvSpPr>
          <p:cNvPr id="3" name="コンテンツ プレースホルダー 2"/>
          <p:cNvSpPr>
            <a:spLocks noGrp="1"/>
          </p:cNvSpPr>
          <p:nvPr>
            <p:ph idx="1"/>
          </p:nvPr>
        </p:nvSpPr>
        <p:spPr/>
        <p:txBody>
          <a:bodyPr>
            <a:normAutofit/>
          </a:bodyPr>
          <a:lstStyle/>
          <a:p>
            <a:r>
              <a:rPr lang="ja-JP" altLang="ja-JP" dirty="0" smtClean="0"/>
              <a:t>位置</a:t>
            </a:r>
            <a:r>
              <a:rPr lang="ja-JP" altLang="en-US" dirty="0" smtClean="0"/>
              <a:t>とラベル</a:t>
            </a:r>
            <a:endParaRPr lang="en-US" altLang="ja-JP" dirty="0" smtClean="0"/>
          </a:p>
          <a:p>
            <a:pPr lvl="1"/>
            <a:r>
              <a:rPr lang="ja-JP" altLang="en-US" dirty="0" smtClean="0"/>
              <a:t>ヘッダ下の右側</a:t>
            </a:r>
          </a:p>
          <a:p>
            <a:pPr lvl="1"/>
            <a:r>
              <a:rPr lang="ja-JP" altLang="en-US" dirty="0" smtClean="0"/>
              <a:t>小・中・大</a:t>
            </a:r>
            <a:endParaRPr lang="ja-JP" altLang="ja-JP" dirty="0"/>
          </a:p>
          <a:p>
            <a:r>
              <a:rPr lang="ja-JP" altLang="ja-JP" dirty="0" smtClean="0"/>
              <a:t>拡大率</a:t>
            </a:r>
            <a:endParaRPr lang="ja-JP" altLang="ja-JP" dirty="0"/>
          </a:p>
          <a:p>
            <a:pPr lvl="1"/>
            <a:r>
              <a:rPr lang="en-US" altLang="ja-JP" dirty="0" smtClean="0"/>
              <a:t>80% </a:t>
            </a:r>
            <a:r>
              <a:rPr lang="ja-JP" altLang="en-US" dirty="0" smtClean="0"/>
              <a:t>→ </a:t>
            </a:r>
            <a:r>
              <a:rPr lang="en-US" altLang="ja-JP" dirty="0" smtClean="0"/>
              <a:t>100% (125%)</a:t>
            </a:r>
            <a:endParaRPr lang="ja-JP" altLang="en-US" dirty="0" smtClean="0"/>
          </a:p>
          <a:p>
            <a:r>
              <a:rPr lang="ja-JP" altLang="ja-JP" dirty="0" smtClean="0"/>
              <a:t>何</a:t>
            </a:r>
            <a:r>
              <a:rPr lang="ja-JP" altLang="ja-JP" dirty="0"/>
              <a:t>が拡大</a:t>
            </a:r>
            <a:r>
              <a:rPr lang="ja-JP" altLang="ja-JP" dirty="0" smtClean="0"/>
              <a:t>され</a:t>
            </a:r>
            <a:r>
              <a:rPr lang="ja-JP" altLang="en-US" dirty="0"/>
              <a:t>る</a:t>
            </a:r>
            <a:r>
              <a:rPr lang="ja-JP" altLang="ja-JP" dirty="0" smtClean="0"/>
              <a:t>か</a:t>
            </a:r>
            <a:endParaRPr lang="ja-JP" altLang="ja-JP" dirty="0"/>
          </a:p>
          <a:p>
            <a:pPr lvl="1"/>
            <a:r>
              <a:rPr lang="ja-JP" altLang="en-US" dirty="0"/>
              <a:t>ニュースリリースなど</a:t>
            </a:r>
            <a:r>
              <a:rPr lang="ja-JP" altLang="en-US" dirty="0" smtClean="0"/>
              <a:t>も拡大される</a:t>
            </a:r>
          </a:p>
          <a:p>
            <a:r>
              <a:rPr kumimoji="1" lang="en-US" altLang="ja-JP" dirty="0" smtClean="0"/>
              <a:t>IE9</a:t>
            </a:r>
            <a:r>
              <a:rPr kumimoji="1" lang="ja-JP" altLang="en-US" dirty="0" smtClean="0"/>
              <a:t>では動作しない</a:t>
            </a:r>
            <a:r>
              <a:rPr kumimoji="1" lang="en-US" altLang="ja-JP" dirty="0" smtClean="0"/>
              <a:t>!</a:t>
            </a:r>
            <a:endParaRPr kumimoji="1" lang="ja-JP" altLang="en-US" dirty="0"/>
          </a:p>
        </p:txBody>
      </p:sp>
    </p:spTree>
    <p:extLst>
      <p:ext uri="{BB962C8B-B14F-4D97-AF65-F5344CB8AC3E}">
        <p14:creationId xmlns:p14="http://schemas.microsoft.com/office/powerpoint/2010/main" val="515722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lang="ja-JP" altLang="en-US" sz="4000" dirty="0"/>
              <a:t>ポーラ・オルビス ホールディングス</a:t>
            </a:r>
            <a:endParaRPr kumimoji="1" lang="ja-JP" altLang="en-US" sz="4000" dirty="0"/>
          </a:p>
        </p:txBody>
      </p:sp>
      <p:sp>
        <p:nvSpPr>
          <p:cNvPr id="5" name="サブタイトル 4"/>
          <p:cNvSpPr>
            <a:spLocks noGrp="1"/>
          </p:cNvSpPr>
          <p:nvPr>
            <p:ph type="subTitle" idx="1"/>
          </p:nvPr>
        </p:nvSpPr>
        <p:spPr/>
        <p:txBody>
          <a:bodyPr/>
          <a:lstStyle/>
          <a:p>
            <a:r>
              <a:rPr lang="en-US" altLang="ja-JP" dirty="0"/>
              <a:t>http://www.po-holdings.co.jp/index.html</a:t>
            </a:r>
            <a:endParaRPr kumimoji="1" lang="ja-JP" altLang="en-US" dirty="0"/>
          </a:p>
        </p:txBody>
      </p:sp>
    </p:spTree>
    <p:extLst>
      <p:ext uri="{BB962C8B-B14F-4D97-AF65-F5344CB8AC3E}">
        <p14:creationId xmlns:p14="http://schemas.microsoft.com/office/powerpoint/2010/main" val="19552734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ja-JP" altLang="en-US" dirty="0"/>
              <a:t>ポーラ・オルビス ホールディングス</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7627502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ja-JP" altLang="en-US" dirty="0"/>
              <a:t>ポーラ・オルビス </a:t>
            </a:r>
            <a:r>
              <a:rPr lang="ja-JP" altLang="en-US" dirty="0" smtClean="0"/>
              <a:t>ホールディングス</a:t>
            </a:r>
            <a:r>
              <a:rPr lang="en-US" altLang="ja-JP" dirty="0"/>
              <a:t> </a:t>
            </a:r>
            <a:r>
              <a:rPr lang="en-US" altLang="ja-JP" dirty="0" smtClean="0"/>
              <a:t>(</a:t>
            </a:r>
            <a:r>
              <a:rPr lang="ja-JP" altLang="en-US" dirty="0" smtClean="0"/>
              <a:t>大</a:t>
            </a:r>
            <a:r>
              <a:rPr lang="en-US" altLang="ja-JP" dirty="0" smtClean="0"/>
              <a:t>)</a:t>
            </a:r>
            <a:endParaRPr kumimoji="1" lang="ja-JP" altLang="en-US" dirty="0"/>
          </a:p>
        </p:txBody>
      </p:sp>
      <p:pic>
        <p:nvPicPr>
          <p:cNvPr id="6" name="コンテンツ プレースホルダー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26537907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ja-JP" altLang="en-US" dirty="0"/>
              <a:t>ポーラ・オルビス ホールディングス</a:t>
            </a:r>
            <a:r>
              <a:rPr lang="ja-JP" altLang="en-US" dirty="0" smtClean="0"/>
              <a:t>のポイント</a:t>
            </a:r>
            <a:endParaRPr kumimoji="1" lang="ja-JP" altLang="en-US" dirty="0"/>
          </a:p>
        </p:txBody>
      </p:sp>
      <p:sp>
        <p:nvSpPr>
          <p:cNvPr id="3" name="コンテンツ プレースホルダー 2"/>
          <p:cNvSpPr>
            <a:spLocks noGrp="1"/>
          </p:cNvSpPr>
          <p:nvPr>
            <p:ph idx="1"/>
          </p:nvPr>
        </p:nvSpPr>
        <p:spPr/>
        <p:txBody>
          <a:bodyPr>
            <a:normAutofit/>
          </a:bodyPr>
          <a:lstStyle/>
          <a:p>
            <a:r>
              <a:rPr lang="ja-JP" altLang="ja-JP" dirty="0" smtClean="0"/>
              <a:t>位置</a:t>
            </a:r>
            <a:r>
              <a:rPr lang="ja-JP" altLang="en-US" dirty="0" smtClean="0"/>
              <a:t>とラベル</a:t>
            </a:r>
            <a:endParaRPr lang="en-US" altLang="ja-JP" dirty="0" smtClean="0"/>
          </a:p>
          <a:p>
            <a:pPr lvl="1"/>
            <a:r>
              <a:rPr lang="ja-JP" altLang="en-US" dirty="0" smtClean="0"/>
              <a:t>最上部右側</a:t>
            </a:r>
          </a:p>
          <a:p>
            <a:pPr lvl="1"/>
            <a:r>
              <a:rPr lang="ja-JP" altLang="en-US" dirty="0" smtClean="0"/>
              <a:t>小・中・大</a:t>
            </a:r>
            <a:endParaRPr lang="ja-JP" altLang="ja-JP" dirty="0"/>
          </a:p>
          <a:p>
            <a:r>
              <a:rPr lang="ja-JP" altLang="ja-JP" dirty="0" smtClean="0"/>
              <a:t>拡大率</a:t>
            </a:r>
            <a:endParaRPr lang="ja-JP" altLang="ja-JP" dirty="0"/>
          </a:p>
          <a:p>
            <a:pPr lvl="1"/>
            <a:r>
              <a:rPr lang="en-US" altLang="ja-JP" dirty="0"/>
              <a:t>83.4</a:t>
            </a:r>
            <a:r>
              <a:rPr lang="en-US" altLang="ja-JP" dirty="0" smtClean="0"/>
              <a:t>% </a:t>
            </a:r>
            <a:r>
              <a:rPr lang="ja-JP" altLang="en-US" dirty="0" smtClean="0"/>
              <a:t>→ </a:t>
            </a:r>
            <a:r>
              <a:rPr lang="en-US" altLang="ja-JP" dirty="0"/>
              <a:t>91.7</a:t>
            </a:r>
            <a:r>
              <a:rPr lang="en-US" altLang="ja-JP" dirty="0" smtClean="0"/>
              <a:t>% (110%)</a:t>
            </a:r>
            <a:endParaRPr lang="ja-JP" altLang="en-US" dirty="0" smtClean="0"/>
          </a:p>
          <a:p>
            <a:r>
              <a:rPr lang="ja-JP" altLang="ja-JP" dirty="0" smtClean="0"/>
              <a:t>何</a:t>
            </a:r>
            <a:r>
              <a:rPr lang="ja-JP" altLang="ja-JP" dirty="0"/>
              <a:t>が拡大</a:t>
            </a:r>
            <a:r>
              <a:rPr lang="ja-JP" altLang="ja-JP" dirty="0" smtClean="0"/>
              <a:t>され</a:t>
            </a:r>
            <a:r>
              <a:rPr lang="ja-JP" altLang="en-US" dirty="0"/>
              <a:t>る</a:t>
            </a:r>
            <a:r>
              <a:rPr lang="ja-JP" altLang="ja-JP" dirty="0" smtClean="0"/>
              <a:t>か</a:t>
            </a:r>
            <a:endParaRPr lang="ja-JP" altLang="ja-JP" dirty="0"/>
          </a:p>
          <a:p>
            <a:pPr lvl="1"/>
            <a:r>
              <a:rPr lang="en-US" altLang="ja-JP" dirty="0" smtClean="0"/>
              <a:t>?</a:t>
            </a:r>
          </a:p>
          <a:p>
            <a:pPr lvl="1"/>
            <a:r>
              <a:rPr lang="ja-JP" altLang="en-US" dirty="0"/>
              <a:t>ニュースリリース</a:t>
            </a:r>
            <a:r>
              <a:rPr lang="ja-JP" altLang="en-US" dirty="0" smtClean="0"/>
              <a:t>は全部</a:t>
            </a:r>
            <a:r>
              <a:rPr lang="en-US" altLang="ja-JP" dirty="0" smtClean="0"/>
              <a:t>PDF</a:t>
            </a:r>
            <a:endParaRPr lang="ja-JP" altLang="en-US" dirty="0" smtClean="0"/>
          </a:p>
        </p:txBody>
      </p:sp>
    </p:spTree>
    <p:extLst>
      <p:ext uri="{BB962C8B-B14F-4D97-AF65-F5344CB8AC3E}">
        <p14:creationId xmlns:p14="http://schemas.microsoft.com/office/powerpoint/2010/main" val="12334272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kumimoji="1" lang="ja-JP" altLang="en-US" dirty="0" smtClean="0"/>
              <a:t>カゴメ</a:t>
            </a:r>
            <a:endParaRPr kumimoji="1" lang="ja-JP" altLang="en-US" dirty="0"/>
          </a:p>
        </p:txBody>
      </p:sp>
      <p:sp>
        <p:nvSpPr>
          <p:cNvPr id="5" name="サブタイトル 4"/>
          <p:cNvSpPr>
            <a:spLocks noGrp="1"/>
          </p:cNvSpPr>
          <p:nvPr>
            <p:ph type="subTitle" idx="1"/>
          </p:nvPr>
        </p:nvSpPr>
        <p:spPr/>
        <p:txBody>
          <a:bodyPr/>
          <a:lstStyle/>
          <a:p>
            <a:r>
              <a:rPr lang="en-US" altLang="ja-JP" dirty="0"/>
              <a:t>http://www.kagome.co.jp/</a:t>
            </a:r>
            <a:endParaRPr kumimoji="1" lang="ja-JP" altLang="en-US" dirty="0"/>
          </a:p>
        </p:txBody>
      </p:sp>
    </p:spTree>
    <p:extLst>
      <p:ext uri="{BB962C8B-B14F-4D97-AF65-F5344CB8AC3E}">
        <p14:creationId xmlns:p14="http://schemas.microsoft.com/office/powerpoint/2010/main" val="505148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カゴメ</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21509311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カゴメ </a:t>
            </a:r>
            <a:r>
              <a:rPr kumimoji="1" lang="en-US" altLang="ja-JP" dirty="0" smtClean="0"/>
              <a:t>(</a:t>
            </a:r>
            <a:r>
              <a:rPr kumimoji="1" lang="ja-JP" altLang="en-US" dirty="0" smtClean="0"/>
              <a:t>少しスクロール</a:t>
            </a:r>
            <a:r>
              <a:rPr kumimoji="1" lang="en-US" altLang="ja-JP" dirty="0" smtClean="0"/>
              <a:t>)</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34375185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カゴメ </a:t>
            </a:r>
            <a:r>
              <a:rPr kumimoji="1" lang="en-US" altLang="ja-JP" dirty="0" smtClean="0"/>
              <a:t>(</a:t>
            </a:r>
            <a:r>
              <a:rPr kumimoji="1" lang="ja-JP" altLang="en-US" dirty="0" smtClean="0"/>
              <a:t>大</a:t>
            </a:r>
            <a:r>
              <a:rPr kumimoji="1" lang="en-US" altLang="ja-JP" dirty="0" smtClean="0"/>
              <a:t>)</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30870680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カゴメ </a:t>
            </a:r>
            <a:r>
              <a:rPr kumimoji="1" lang="en-US" altLang="ja-JP" dirty="0" smtClean="0"/>
              <a:t>(</a:t>
            </a:r>
            <a:r>
              <a:rPr kumimoji="1" lang="ja-JP" altLang="en-US" dirty="0" smtClean="0"/>
              <a:t>ニュースリリース</a:t>
            </a:r>
            <a:r>
              <a:rPr kumimoji="1" lang="en-US" altLang="ja-JP" dirty="0" smtClean="0"/>
              <a:t>)</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15748086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ja-JP" altLang="en-US" dirty="0"/>
              <a:t>カゴメ</a:t>
            </a:r>
            <a:r>
              <a:rPr lang="ja-JP" altLang="en-US" dirty="0" smtClean="0"/>
              <a:t>のポイント</a:t>
            </a:r>
            <a:endParaRPr kumimoji="1" lang="ja-JP" altLang="en-US" dirty="0"/>
          </a:p>
        </p:txBody>
      </p:sp>
      <p:sp>
        <p:nvSpPr>
          <p:cNvPr id="3" name="コンテンツ プレースホルダー 2"/>
          <p:cNvSpPr>
            <a:spLocks noGrp="1"/>
          </p:cNvSpPr>
          <p:nvPr>
            <p:ph idx="1"/>
          </p:nvPr>
        </p:nvSpPr>
        <p:spPr/>
        <p:txBody>
          <a:bodyPr>
            <a:normAutofit/>
          </a:bodyPr>
          <a:lstStyle/>
          <a:p>
            <a:r>
              <a:rPr lang="ja-JP" altLang="ja-JP" dirty="0" smtClean="0"/>
              <a:t>位置</a:t>
            </a:r>
            <a:r>
              <a:rPr lang="ja-JP" altLang="en-US" dirty="0" smtClean="0"/>
              <a:t>とラベル</a:t>
            </a:r>
            <a:endParaRPr lang="en-US" altLang="ja-JP" dirty="0" smtClean="0"/>
          </a:p>
          <a:p>
            <a:pPr lvl="1"/>
            <a:r>
              <a:rPr lang="ja-JP" altLang="en-US" dirty="0"/>
              <a:t>中央</a:t>
            </a:r>
            <a:r>
              <a:rPr lang="ja-JP" altLang="en-US" dirty="0" smtClean="0"/>
              <a:t>右側 </a:t>
            </a:r>
            <a:r>
              <a:rPr lang="en-US" altLang="ja-JP" dirty="0" smtClean="0"/>
              <a:t>(XGA</a:t>
            </a:r>
            <a:r>
              <a:rPr lang="ja-JP" altLang="en-US" dirty="0" smtClean="0"/>
              <a:t>のファーストビューに入らない</a:t>
            </a:r>
            <a:r>
              <a:rPr lang="en-US" altLang="ja-JP" dirty="0" smtClean="0"/>
              <a:t>)</a:t>
            </a:r>
            <a:endParaRPr lang="ja-JP" altLang="en-US" dirty="0" smtClean="0"/>
          </a:p>
          <a:p>
            <a:pPr lvl="1"/>
            <a:r>
              <a:rPr lang="ja-JP" altLang="en-US" dirty="0" smtClean="0"/>
              <a:t>小・中・大</a:t>
            </a:r>
            <a:endParaRPr lang="ja-JP" altLang="ja-JP" dirty="0"/>
          </a:p>
          <a:p>
            <a:r>
              <a:rPr lang="ja-JP" altLang="ja-JP" dirty="0" smtClean="0"/>
              <a:t>拡大率</a:t>
            </a:r>
            <a:endParaRPr lang="ja-JP" altLang="ja-JP" dirty="0"/>
          </a:p>
          <a:p>
            <a:pPr lvl="1"/>
            <a:r>
              <a:rPr lang="en-US" altLang="ja-JP" dirty="0" smtClean="0"/>
              <a:t>100% </a:t>
            </a:r>
            <a:r>
              <a:rPr lang="ja-JP" altLang="en-US" dirty="0" smtClean="0"/>
              <a:t>→ </a:t>
            </a:r>
            <a:r>
              <a:rPr lang="en-US" altLang="ja-JP" dirty="0" smtClean="0"/>
              <a:t>108% (108%)</a:t>
            </a:r>
            <a:endParaRPr lang="ja-JP" altLang="en-US" dirty="0" smtClean="0"/>
          </a:p>
          <a:p>
            <a:r>
              <a:rPr lang="ja-JP" altLang="ja-JP" dirty="0" smtClean="0"/>
              <a:t>何</a:t>
            </a:r>
            <a:r>
              <a:rPr lang="ja-JP" altLang="ja-JP" dirty="0"/>
              <a:t>が拡大</a:t>
            </a:r>
            <a:r>
              <a:rPr lang="ja-JP" altLang="ja-JP" dirty="0" smtClean="0"/>
              <a:t>され</a:t>
            </a:r>
            <a:r>
              <a:rPr lang="ja-JP" altLang="en-US" dirty="0"/>
              <a:t>る</a:t>
            </a:r>
            <a:r>
              <a:rPr lang="ja-JP" altLang="ja-JP" dirty="0" smtClean="0"/>
              <a:t>か</a:t>
            </a:r>
            <a:endParaRPr lang="ja-JP" altLang="ja-JP" dirty="0"/>
          </a:p>
          <a:p>
            <a:pPr lvl="1"/>
            <a:r>
              <a:rPr lang="ja-JP" altLang="en-US" dirty="0" smtClean="0"/>
              <a:t>ニュースリリースは拡大されない</a:t>
            </a:r>
          </a:p>
        </p:txBody>
      </p:sp>
    </p:spTree>
    <p:extLst>
      <p:ext uri="{BB962C8B-B14F-4D97-AF65-F5344CB8AC3E}">
        <p14:creationId xmlns:p14="http://schemas.microsoft.com/office/powerpoint/2010/main" val="36559591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kumimoji="1" lang="en-US" altLang="ja-JP" dirty="0" smtClean="0"/>
              <a:t>NTT</a:t>
            </a:r>
            <a:r>
              <a:rPr kumimoji="1" lang="ja-JP" altLang="en-US" dirty="0" smtClean="0"/>
              <a:t>ドコモ</a:t>
            </a:r>
            <a:endParaRPr kumimoji="1" lang="ja-JP" altLang="en-US" dirty="0"/>
          </a:p>
        </p:txBody>
      </p:sp>
      <p:sp>
        <p:nvSpPr>
          <p:cNvPr id="5" name="サブタイトル 4"/>
          <p:cNvSpPr>
            <a:spLocks noGrp="1"/>
          </p:cNvSpPr>
          <p:nvPr>
            <p:ph type="subTitle" idx="1"/>
          </p:nvPr>
        </p:nvSpPr>
        <p:spPr/>
        <p:txBody>
          <a:bodyPr/>
          <a:lstStyle/>
          <a:p>
            <a:r>
              <a:rPr lang="en-US" altLang="ja-JP" dirty="0"/>
              <a:t>http://www.nttdocomo.co.jp/</a:t>
            </a:r>
            <a:endParaRPr kumimoji="1" lang="ja-JP" altLang="en-US" dirty="0"/>
          </a:p>
        </p:txBody>
      </p:sp>
    </p:spTree>
    <p:extLst>
      <p:ext uri="{BB962C8B-B14F-4D97-AF65-F5344CB8AC3E}">
        <p14:creationId xmlns:p14="http://schemas.microsoft.com/office/powerpoint/2010/main" val="16825056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NTT</a:t>
            </a:r>
            <a:r>
              <a:rPr kumimoji="1" lang="ja-JP" altLang="en-US" dirty="0" smtClean="0"/>
              <a:t>ドコモ</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25357098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NTT</a:t>
            </a:r>
            <a:r>
              <a:rPr kumimoji="1" lang="ja-JP" altLang="en-US" dirty="0" smtClean="0"/>
              <a:t>ドコモ </a:t>
            </a:r>
            <a:r>
              <a:rPr kumimoji="1" lang="en-US" altLang="ja-JP" dirty="0" smtClean="0"/>
              <a:t>(</a:t>
            </a:r>
            <a:r>
              <a:rPr kumimoji="1" lang="ja-JP" altLang="en-US" dirty="0" smtClean="0"/>
              <a:t>大</a:t>
            </a:r>
            <a:r>
              <a:rPr kumimoji="1" lang="en-US" altLang="ja-JP" dirty="0" smtClean="0"/>
              <a:t>)</a:t>
            </a:r>
            <a:r>
              <a:rPr lang="ja-JP" altLang="en-US" dirty="0"/>
              <a:t> </a:t>
            </a:r>
            <a:r>
              <a:rPr lang="en-US" altLang="ja-JP" dirty="0" smtClean="0"/>
              <a:t>!?</a:t>
            </a:r>
            <a:endParaRPr kumimoji="1" lang="ja-JP" altLang="en-US" dirty="0"/>
          </a:p>
        </p:txBody>
      </p:sp>
      <p:pic>
        <p:nvPicPr>
          <p:cNvPr id="5" name="コンテンツ プレースホルダー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30382421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kumimoji="1" lang="en-US" altLang="ja-JP" dirty="0" smtClean="0"/>
              <a:t>NTT</a:t>
            </a:r>
            <a:r>
              <a:rPr kumimoji="1" lang="ja-JP" altLang="en-US" dirty="0" smtClean="0"/>
              <a:t>ドコモ </a:t>
            </a:r>
            <a:r>
              <a:rPr kumimoji="1" lang="en-US" altLang="ja-JP" dirty="0" smtClean="0"/>
              <a:t>(</a:t>
            </a:r>
            <a:r>
              <a:rPr kumimoji="1" lang="ja-JP" altLang="en-US" dirty="0" smtClean="0"/>
              <a:t>大・少しスクロール</a:t>
            </a:r>
            <a:r>
              <a:rPr kumimoji="1" lang="en-US" altLang="ja-JP" dirty="0" smtClean="0"/>
              <a:t>)</a:t>
            </a:r>
            <a:endParaRPr kumimoji="1" lang="ja-JP" altLang="en-US" dirty="0"/>
          </a:p>
        </p:txBody>
      </p:sp>
      <p:pic>
        <p:nvPicPr>
          <p:cNvPr id="6" name="コンテンツ プレースホルダー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3026210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en-US" altLang="ja-JP" dirty="0" smtClean="0"/>
              <a:t>NTT</a:t>
            </a:r>
            <a:r>
              <a:rPr lang="ja-JP" altLang="en-US" dirty="0" smtClean="0"/>
              <a:t>ドコモのポイント</a:t>
            </a:r>
            <a:endParaRPr kumimoji="1" lang="ja-JP" altLang="en-US" dirty="0"/>
          </a:p>
        </p:txBody>
      </p:sp>
      <p:sp>
        <p:nvSpPr>
          <p:cNvPr id="3" name="コンテンツ プレースホルダー 2"/>
          <p:cNvSpPr>
            <a:spLocks noGrp="1"/>
          </p:cNvSpPr>
          <p:nvPr>
            <p:ph idx="1"/>
          </p:nvPr>
        </p:nvSpPr>
        <p:spPr/>
        <p:txBody>
          <a:bodyPr>
            <a:normAutofit lnSpcReduction="10000"/>
          </a:bodyPr>
          <a:lstStyle/>
          <a:p>
            <a:r>
              <a:rPr lang="ja-JP" altLang="ja-JP" dirty="0" smtClean="0"/>
              <a:t>位置</a:t>
            </a:r>
            <a:r>
              <a:rPr lang="ja-JP" altLang="en-US" dirty="0" smtClean="0"/>
              <a:t>とラベル</a:t>
            </a:r>
            <a:endParaRPr lang="en-US" altLang="ja-JP" dirty="0" smtClean="0"/>
          </a:p>
          <a:p>
            <a:pPr lvl="1"/>
            <a:r>
              <a:rPr lang="ja-JP" altLang="en-US" dirty="0" smtClean="0"/>
              <a:t>最上部右側</a:t>
            </a:r>
          </a:p>
          <a:p>
            <a:pPr lvl="1"/>
            <a:r>
              <a:rPr lang="ja-JP" altLang="en-US" dirty="0" smtClean="0"/>
              <a:t>小・中・大</a:t>
            </a:r>
            <a:endParaRPr lang="ja-JP" altLang="ja-JP" dirty="0"/>
          </a:p>
          <a:p>
            <a:r>
              <a:rPr lang="ja-JP" altLang="ja-JP" dirty="0" smtClean="0"/>
              <a:t>拡大率</a:t>
            </a:r>
            <a:endParaRPr lang="ja-JP" altLang="ja-JP" dirty="0"/>
          </a:p>
          <a:p>
            <a:pPr lvl="1"/>
            <a:r>
              <a:rPr lang="en-US" altLang="ja-JP" dirty="0" smtClean="0"/>
              <a:t>83% </a:t>
            </a:r>
            <a:r>
              <a:rPr lang="ja-JP" altLang="en-US" dirty="0" smtClean="0"/>
              <a:t>→ </a:t>
            </a:r>
            <a:r>
              <a:rPr lang="en-US" altLang="ja-JP" dirty="0" smtClean="0"/>
              <a:t>126% (151%)</a:t>
            </a:r>
            <a:endParaRPr lang="ja-JP" altLang="en-US" dirty="0" smtClean="0"/>
          </a:p>
          <a:p>
            <a:r>
              <a:rPr lang="ja-JP" altLang="ja-JP" dirty="0" smtClean="0"/>
              <a:t>何</a:t>
            </a:r>
            <a:r>
              <a:rPr lang="ja-JP" altLang="ja-JP" dirty="0"/>
              <a:t>が拡大</a:t>
            </a:r>
            <a:r>
              <a:rPr lang="ja-JP" altLang="ja-JP" dirty="0" smtClean="0"/>
              <a:t>され</a:t>
            </a:r>
            <a:r>
              <a:rPr lang="ja-JP" altLang="en-US" dirty="0"/>
              <a:t>る</a:t>
            </a:r>
            <a:r>
              <a:rPr lang="ja-JP" altLang="ja-JP" dirty="0" smtClean="0"/>
              <a:t>か</a:t>
            </a:r>
            <a:endParaRPr lang="ja-JP" altLang="en-US" dirty="0" smtClean="0"/>
          </a:p>
          <a:p>
            <a:pPr lvl="1"/>
            <a:r>
              <a:rPr lang="ja-JP" altLang="en-US" dirty="0" smtClean="0"/>
              <a:t>トップでは何</a:t>
            </a:r>
            <a:r>
              <a:rPr lang="ja-JP" altLang="en-US" dirty="0"/>
              <a:t>も拡大されないように見える</a:t>
            </a:r>
            <a:r>
              <a:rPr lang="ja-JP" altLang="en-US" dirty="0" smtClean="0"/>
              <a:t>が</a:t>
            </a:r>
            <a:r>
              <a:rPr lang="en-US" altLang="ja-JP" dirty="0" smtClean="0"/>
              <a:t>……</a:t>
            </a:r>
            <a:endParaRPr lang="ja-JP" altLang="ja-JP" dirty="0"/>
          </a:p>
          <a:p>
            <a:pPr lvl="1"/>
            <a:r>
              <a:rPr lang="ja-JP" altLang="en-US" dirty="0" smtClean="0"/>
              <a:t>ニュースリリースなどは拡大される</a:t>
            </a:r>
          </a:p>
        </p:txBody>
      </p:sp>
    </p:spTree>
    <p:extLst>
      <p:ext uri="{BB962C8B-B14F-4D97-AF65-F5344CB8AC3E}">
        <p14:creationId xmlns:p14="http://schemas.microsoft.com/office/powerpoint/2010/main" val="1560876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lang="ja-JP" altLang="en-US" dirty="0"/>
              <a:t>三菱電機</a:t>
            </a:r>
            <a:endParaRPr kumimoji="1" lang="ja-JP" altLang="en-US" dirty="0"/>
          </a:p>
        </p:txBody>
      </p:sp>
      <p:sp>
        <p:nvSpPr>
          <p:cNvPr id="5" name="サブタイトル 4"/>
          <p:cNvSpPr>
            <a:spLocks noGrp="1"/>
          </p:cNvSpPr>
          <p:nvPr>
            <p:ph type="subTitle" idx="1"/>
          </p:nvPr>
        </p:nvSpPr>
        <p:spPr/>
        <p:txBody>
          <a:bodyPr/>
          <a:lstStyle/>
          <a:p>
            <a:r>
              <a:rPr lang="en-US" altLang="ja-JP" dirty="0"/>
              <a:t>http://www.mitsubishielectric.co.jp/</a:t>
            </a:r>
            <a:endParaRPr kumimoji="1" lang="ja-JP" altLang="en-US" dirty="0"/>
          </a:p>
        </p:txBody>
      </p:sp>
    </p:spTree>
    <p:extLst>
      <p:ext uri="{BB962C8B-B14F-4D97-AF65-F5344CB8AC3E}">
        <p14:creationId xmlns:p14="http://schemas.microsoft.com/office/powerpoint/2010/main" val="9055249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三菱電機</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284033033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三菱</a:t>
            </a:r>
            <a:r>
              <a:rPr lang="ja-JP" altLang="en-US" dirty="0" smtClean="0"/>
              <a:t>電機 </a:t>
            </a:r>
            <a:r>
              <a:rPr lang="en-US" altLang="ja-JP" dirty="0" smtClean="0"/>
              <a:t>(</a:t>
            </a:r>
            <a:r>
              <a:rPr lang="ja-JP" altLang="en-US" dirty="0" smtClean="0"/>
              <a:t>大</a:t>
            </a:r>
            <a:r>
              <a:rPr lang="en-US" altLang="ja-JP" dirty="0" smtClean="0"/>
              <a:t>)</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15481937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三菱電機 </a:t>
            </a:r>
            <a:r>
              <a:rPr lang="en-US" altLang="ja-JP" dirty="0"/>
              <a:t>(</a:t>
            </a:r>
            <a:r>
              <a:rPr lang="ja-JP" altLang="en-US" dirty="0" smtClean="0"/>
              <a:t>大・スクロール</a:t>
            </a:r>
            <a:r>
              <a:rPr lang="en-US" altLang="ja-JP" dirty="0" smtClean="0"/>
              <a:t>)</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34142002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三菱電機 </a:t>
            </a:r>
            <a:r>
              <a:rPr kumimoji="1" lang="en-US" altLang="ja-JP" dirty="0" smtClean="0"/>
              <a:t>(</a:t>
            </a:r>
            <a:r>
              <a:rPr kumimoji="1" lang="ja-JP" altLang="en-US" dirty="0" smtClean="0"/>
              <a:t>大さらに</a:t>
            </a:r>
            <a:r>
              <a:rPr kumimoji="1" lang="en-US" altLang="ja-JP" dirty="0" smtClean="0"/>
              <a:t>4</a:t>
            </a:r>
            <a:r>
              <a:rPr kumimoji="1" lang="ja-JP" altLang="en-US" dirty="0" smtClean="0"/>
              <a:t>連打</a:t>
            </a:r>
            <a:r>
              <a:rPr kumimoji="1" lang="en-US" altLang="ja-JP" dirty="0" smtClean="0"/>
              <a:t>)</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918553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三菱</a:t>
            </a:r>
            <a:r>
              <a:rPr lang="ja-JP" altLang="en-US" dirty="0" smtClean="0"/>
              <a:t>電機 </a:t>
            </a:r>
            <a:r>
              <a:rPr lang="en-US" altLang="ja-JP" dirty="0" smtClean="0"/>
              <a:t>(</a:t>
            </a:r>
            <a:r>
              <a:rPr lang="ja-JP" altLang="en-US" dirty="0" smtClean="0"/>
              <a:t>重要なお知らせ</a:t>
            </a:r>
            <a:r>
              <a:rPr lang="en-US" altLang="ja-JP" dirty="0" smtClean="0"/>
              <a:t>)</a:t>
            </a:r>
            <a:endParaRPr kumimoji="1" lang="ja-JP" altLang="en-US" dirty="0"/>
          </a:p>
        </p:txBody>
      </p:sp>
      <p:pic>
        <p:nvPicPr>
          <p:cNvPr id="6" name="コンテンツ プレースホルダー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14341948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ja-JP" altLang="en-US" dirty="0"/>
              <a:t>三菱電機</a:t>
            </a:r>
            <a:r>
              <a:rPr lang="ja-JP" altLang="en-US" dirty="0" smtClean="0"/>
              <a:t>のポイント</a:t>
            </a:r>
            <a:endParaRPr kumimoji="1" lang="ja-JP" altLang="en-US" dirty="0"/>
          </a:p>
        </p:txBody>
      </p:sp>
      <p:sp>
        <p:nvSpPr>
          <p:cNvPr id="3" name="コンテンツ プレースホルダー 2"/>
          <p:cNvSpPr>
            <a:spLocks noGrp="1"/>
          </p:cNvSpPr>
          <p:nvPr>
            <p:ph idx="1"/>
          </p:nvPr>
        </p:nvSpPr>
        <p:spPr/>
        <p:txBody>
          <a:bodyPr>
            <a:normAutofit lnSpcReduction="10000"/>
          </a:bodyPr>
          <a:lstStyle/>
          <a:p>
            <a:r>
              <a:rPr lang="ja-JP" altLang="ja-JP" dirty="0" smtClean="0"/>
              <a:t>位置</a:t>
            </a:r>
            <a:r>
              <a:rPr lang="ja-JP" altLang="en-US" dirty="0" smtClean="0"/>
              <a:t>とラベル</a:t>
            </a:r>
            <a:endParaRPr lang="en-US" altLang="ja-JP" dirty="0" smtClean="0"/>
          </a:p>
          <a:p>
            <a:pPr lvl="1"/>
            <a:r>
              <a:rPr lang="ja-JP" altLang="en-US" dirty="0" smtClean="0"/>
              <a:t>ヘッダ下の右側</a:t>
            </a:r>
          </a:p>
          <a:p>
            <a:pPr lvl="1"/>
            <a:r>
              <a:rPr lang="ja-JP" altLang="en-US" dirty="0" smtClean="0"/>
              <a:t>小さく・標準・大きく</a:t>
            </a:r>
            <a:endParaRPr lang="ja-JP" altLang="ja-JP" dirty="0"/>
          </a:p>
          <a:p>
            <a:r>
              <a:rPr lang="ja-JP" altLang="ja-JP" dirty="0" smtClean="0"/>
              <a:t>拡大率</a:t>
            </a:r>
            <a:endParaRPr lang="ja-JP" altLang="ja-JP" dirty="0"/>
          </a:p>
          <a:p>
            <a:pPr lvl="1"/>
            <a:r>
              <a:rPr lang="en-US" altLang="ja-JP" dirty="0" smtClean="0"/>
              <a:t>9</a:t>
            </a:r>
            <a:r>
              <a:rPr lang="ja-JP" altLang="en-US" dirty="0" smtClean="0"/>
              <a:t>段階 </a:t>
            </a:r>
            <a:r>
              <a:rPr lang="en-US" altLang="ja-JP" dirty="0" smtClean="0"/>
              <a:t>(62.5</a:t>
            </a:r>
            <a:r>
              <a:rPr lang="en-US" altLang="ja-JP" dirty="0"/>
              <a:t>, 75, 90, 100, 118, 130, 150, 165, </a:t>
            </a:r>
            <a:r>
              <a:rPr lang="en-US" altLang="ja-JP" dirty="0" smtClean="0"/>
              <a:t>180)</a:t>
            </a:r>
          </a:p>
          <a:p>
            <a:pPr lvl="1"/>
            <a:r>
              <a:rPr lang="ja-JP" altLang="en-US" dirty="0" smtClean="0"/>
              <a:t>最大</a:t>
            </a:r>
            <a:r>
              <a:rPr lang="en-US" altLang="ja-JP" dirty="0" smtClean="0"/>
              <a:t>180%</a:t>
            </a:r>
            <a:endParaRPr lang="ja-JP" altLang="en-US" dirty="0" smtClean="0"/>
          </a:p>
          <a:p>
            <a:r>
              <a:rPr lang="ja-JP" altLang="ja-JP" dirty="0" smtClean="0"/>
              <a:t>何</a:t>
            </a:r>
            <a:r>
              <a:rPr lang="ja-JP" altLang="ja-JP" dirty="0"/>
              <a:t>が拡大</a:t>
            </a:r>
            <a:r>
              <a:rPr lang="ja-JP" altLang="ja-JP" dirty="0" smtClean="0"/>
              <a:t>され</a:t>
            </a:r>
            <a:r>
              <a:rPr lang="ja-JP" altLang="en-US" dirty="0"/>
              <a:t>る</a:t>
            </a:r>
            <a:r>
              <a:rPr lang="ja-JP" altLang="ja-JP" dirty="0" smtClean="0"/>
              <a:t>か</a:t>
            </a:r>
            <a:endParaRPr lang="ja-JP" altLang="en-US" dirty="0" smtClean="0"/>
          </a:p>
          <a:p>
            <a:pPr lvl="1"/>
            <a:r>
              <a:rPr lang="ja-JP" altLang="en-US" dirty="0"/>
              <a:t>トップの下</a:t>
            </a:r>
            <a:r>
              <a:rPr lang="ja-JP" altLang="en-US" dirty="0" smtClean="0"/>
              <a:t>のほうは拡大される</a:t>
            </a:r>
          </a:p>
          <a:p>
            <a:pPr lvl="1"/>
            <a:r>
              <a:rPr lang="ja-JP" altLang="en-US" dirty="0"/>
              <a:t>重要</a:t>
            </a:r>
            <a:r>
              <a:rPr lang="ja-JP" altLang="en-US" dirty="0" smtClean="0"/>
              <a:t>なお知らせ本文は拡大されない</a:t>
            </a:r>
          </a:p>
        </p:txBody>
      </p:sp>
    </p:spTree>
    <p:extLst>
      <p:ext uri="{BB962C8B-B14F-4D97-AF65-F5344CB8AC3E}">
        <p14:creationId xmlns:p14="http://schemas.microsoft.com/office/powerpoint/2010/main" val="52777027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kumimoji="1" lang="ja-JP" altLang="en-US" dirty="0" smtClean="0"/>
              <a:t>調査その</a:t>
            </a:r>
            <a:r>
              <a:rPr kumimoji="1" lang="en-US" altLang="ja-JP" dirty="0" smtClean="0"/>
              <a:t>1 </a:t>
            </a:r>
            <a:r>
              <a:rPr kumimoji="1" lang="ja-JP" altLang="en-US" dirty="0" smtClean="0"/>
              <a:t>まとめ</a:t>
            </a:r>
            <a:endParaRPr kumimoji="1" lang="ja-JP" altLang="en-US" dirty="0"/>
          </a:p>
        </p:txBody>
      </p:sp>
      <p:sp>
        <p:nvSpPr>
          <p:cNvPr id="5" name="サブタイトル 4"/>
          <p:cNvSpPr>
            <a:spLocks noGrp="1"/>
          </p:cNvSpPr>
          <p:nvPr>
            <p:ph type="subTitle" idx="1"/>
          </p:nvPr>
        </p:nvSpPr>
        <p:spPr/>
        <p:txBody>
          <a:bodyPr/>
          <a:lstStyle/>
          <a:p>
            <a:endParaRPr kumimoji="1" lang="ja-JP" altLang="en-US"/>
          </a:p>
        </p:txBody>
      </p:sp>
    </p:spTree>
    <p:extLst>
      <p:ext uri="{BB962C8B-B14F-4D97-AF65-F5344CB8AC3E}">
        <p14:creationId xmlns:p14="http://schemas.microsoft.com/office/powerpoint/2010/main" val="35463672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lang="ja-JP" altLang="en-US" dirty="0"/>
              <a:t>ラベルと</a:t>
            </a:r>
            <a:r>
              <a:rPr lang="ja-JP" altLang="en-US" dirty="0" smtClean="0"/>
              <a:t>位置の傾向</a:t>
            </a:r>
            <a:endParaRPr lang="ja-JP" altLang="en-US" dirty="0"/>
          </a:p>
        </p:txBody>
      </p:sp>
      <p:sp>
        <p:nvSpPr>
          <p:cNvPr id="6" name="コンテンツ プレースホルダー 5"/>
          <p:cNvSpPr>
            <a:spLocks noGrp="1"/>
          </p:cNvSpPr>
          <p:nvPr>
            <p:ph idx="1"/>
          </p:nvPr>
        </p:nvSpPr>
        <p:spPr/>
        <p:txBody>
          <a:bodyPr>
            <a:normAutofit/>
          </a:bodyPr>
          <a:lstStyle/>
          <a:p>
            <a:r>
              <a:rPr lang="ja-JP" altLang="en-US" dirty="0" smtClean="0"/>
              <a:t>ラベル</a:t>
            </a:r>
            <a:r>
              <a:rPr kumimoji="1" lang="ja-JP" altLang="en-US" dirty="0" smtClean="0"/>
              <a:t>は「小中大」が多い</a:t>
            </a:r>
          </a:p>
          <a:p>
            <a:pPr lvl="1"/>
            <a:r>
              <a:rPr lang="ja-JP" altLang="en-US" dirty="0" smtClean="0"/>
              <a:t>「ぁあ」「大きく」などもある</a:t>
            </a:r>
            <a:endParaRPr kumimoji="1" lang="ja-JP" altLang="en-US" dirty="0" smtClean="0"/>
          </a:p>
          <a:p>
            <a:r>
              <a:rPr lang="ja-JP" altLang="en-US" dirty="0" smtClean="0"/>
              <a:t>位置は右上が多い</a:t>
            </a:r>
          </a:p>
          <a:p>
            <a:pPr lvl="1"/>
            <a:r>
              <a:rPr lang="ja-JP" altLang="en-US" dirty="0" smtClean="0"/>
              <a:t>最上部、ヘッダの中、ヘッダの下</a:t>
            </a:r>
            <a:endParaRPr lang="ja-JP" altLang="en-US" dirty="0"/>
          </a:p>
          <a:p>
            <a:pPr lvl="1"/>
            <a:r>
              <a:rPr lang="ja-JP" altLang="en-US" dirty="0" smtClean="0"/>
              <a:t>中にはファーストビューにないものも</a:t>
            </a:r>
          </a:p>
          <a:p>
            <a:r>
              <a:rPr lang="ja-JP" altLang="en-US" dirty="0" smtClean="0"/>
              <a:t>ボタンは目立つか</a:t>
            </a:r>
            <a:r>
              <a:rPr lang="en-US" altLang="ja-JP" dirty="0" smtClean="0"/>
              <a:t>?</a:t>
            </a:r>
          </a:p>
          <a:p>
            <a:pPr lvl="1"/>
            <a:r>
              <a:rPr lang="ja-JP" altLang="en-US" dirty="0"/>
              <a:t>目立つかどうか</a:t>
            </a:r>
            <a:r>
              <a:rPr lang="ja-JP" altLang="en-US" dirty="0" smtClean="0"/>
              <a:t>は主観ではあるものの</a:t>
            </a:r>
            <a:r>
              <a:rPr lang="ja-JP" altLang="en-US" dirty="0"/>
              <a:t>、</a:t>
            </a:r>
            <a:r>
              <a:rPr lang="ja-JP" altLang="en-US" dirty="0" smtClean="0"/>
              <a:t/>
            </a:r>
            <a:br>
              <a:rPr lang="ja-JP" altLang="en-US" dirty="0" smtClean="0"/>
            </a:br>
            <a:r>
              <a:rPr lang="ja-JP" altLang="en-US" dirty="0" smtClean="0"/>
              <a:t>目立つボタンは少ないように思える</a:t>
            </a:r>
          </a:p>
        </p:txBody>
      </p:sp>
    </p:spTree>
    <p:extLst>
      <p:ext uri="{BB962C8B-B14F-4D97-AF65-F5344CB8AC3E}">
        <p14:creationId xmlns:p14="http://schemas.microsoft.com/office/powerpoint/2010/main" val="277747402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拡大率の傾向</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拡大率はまちまちだが、概して小さい</a:t>
            </a:r>
          </a:p>
          <a:p>
            <a:pPr lvl="1"/>
            <a:r>
              <a:rPr lang="en-US" altLang="ja-JP" dirty="0" smtClean="0"/>
              <a:t>108%</a:t>
            </a:r>
            <a:r>
              <a:rPr lang="ja-JP" altLang="en-US" dirty="0" smtClean="0"/>
              <a:t>～</a:t>
            </a:r>
            <a:r>
              <a:rPr lang="en-US" altLang="ja-JP" dirty="0" smtClean="0"/>
              <a:t>180%</a:t>
            </a:r>
          </a:p>
          <a:p>
            <a:pPr lvl="1"/>
            <a:r>
              <a:rPr kumimoji="1" lang="en-US" altLang="ja-JP" dirty="0" smtClean="0"/>
              <a:t>200%</a:t>
            </a:r>
            <a:r>
              <a:rPr lang="ja-JP" altLang="en-US" dirty="0"/>
              <a:t>拡大と</a:t>
            </a:r>
            <a:r>
              <a:rPr lang="ja-JP" altLang="en-US" dirty="0" smtClean="0"/>
              <a:t>いう要件は満たされていない</a:t>
            </a:r>
          </a:p>
          <a:p>
            <a:pPr lvl="2"/>
            <a:r>
              <a:rPr kumimoji="1" lang="ja-JP" altLang="en-US" dirty="0" smtClean="0"/>
              <a:t>今回見たサイトにないだけで、全くないわけではないが、</a:t>
            </a:r>
            <a:r>
              <a:rPr kumimoji="1" lang="en-US" altLang="ja-JP" dirty="0" smtClean="0"/>
              <a:t>200%</a:t>
            </a:r>
            <a:r>
              <a:rPr kumimoji="1" lang="ja-JP" altLang="en-US" dirty="0" smtClean="0"/>
              <a:t>拡大できるボタンはとても少ない</a:t>
            </a:r>
          </a:p>
          <a:p>
            <a:r>
              <a:rPr lang="ja-JP" altLang="en-US" dirty="0"/>
              <a:t>段階的</a:t>
            </a:r>
            <a:r>
              <a:rPr lang="ja-JP" altLang="en-US" dirty="0" smtClean="0"/>
              <a:t>な拡大はできない場合がほとんど</a:t>
            </a:r>
          </a:p>
          <a:p>
            <a:pPr lvl="1"/>
            <a:r>
              <a:rPr lang="ja-JP" altLang="en-US" dirty="0" smtClean="0"/>
              <a:t>大・中・小の三段階しかない場合が多い</a:t>
            </a:r>
          </a:p>
          <a:p>
            <a:pPr lvl="1"/>
            <a:r>
              <a:rPr kumimoji="1" lang="ja-JP" altLang="en-US" dirty="0" smtClean="0"/>
              <a:t>段階的に拡大できるサイトは少ない</a:t>
            </a:r>
            <a:endParaRPr kumimoji="1" lang="ja-JP" altLang="en-US" dirty="0"/>
          </a:p>
        </p:txBody>
      </p:sp>
    </p:spTree>
    <p:extLst>
      <p:ext uri="{BB962C8B-B14F-4D97-AF65-F5344CB8AC3E}">
        <p14:creationId xmlns:p14="http://schemas.microsoft.com/office/powerpoint/2010/main" val="17070868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何が拡大できるか</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画像は拡大できない</a:t>
            </a:r>
          </a:p>
          <a:p>
            <a:pPr lvl="1"/>
            <a:r>
              <a:rPr lang="ja-JP" altLang="en-US" dirty="0" smtClean="0"/>
              <a:t>トップページは画像が多く、</a:t>
            </a:r>
            <a:br>
              <a:rPr lang="ja-JP" altLang="en-US" dirty="0" smtClean="0"/>
            </a:br>
            <a:r>
              <a:rPr lang="ja-JP" altLang="en-US" dirty="0" smtClean="0"/>
              <a:t>ほとんど何も拡大されないケースが多い</a:t>
            </a:r>
          </a:p>
          <a:p>
            <a:r>
              <a:rPr kumimoji="1" lang="ja-JP" altLang="en-US" dirty="0" smtClean="0"/>
              <a:t>ページを移ると拡大されないことがある</a:t>
            </a:r>
          </a:p>
          <a:p>
            <a:pPr lvl="1"/>
            <a:r>
              <a:rPr lang="ja-JP" altLang="en-US" dirty="0" smtClean="0"/>
              <a:t>「重要なお知らせ」の本文が拡大されない</a:t>
            </a:r>
            <a:r>
              <a:rPr lang="en-US" altLang="ja-JP" dirty="0" smtClean="0"/>
              <a:t>!!</a:t>
            </a:r>
            <a:endParaRPr kumimoji="1" lang="en-US" altLang="ja-JP" dirty="0" smtClean="0"/>
          </a:p>
        </p:txBody>
      </p:sp>
    </p:spTree>
    <p:extLst>
      <p:ext uri="{BB962C8B-B14F-4D97-AF65-F5344CB8AC3E}">
        <p14:creationId xmlns:p14="http://schemas.microsoft.com/office/powerpoint/2010/main" val="543637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ja-JP" altLang="en-US" dirty="0" smtClean="0"/>
              <a:t>調査その</a:t>
            </a:r>
            <a:r>
              <a:rPr kumimoji="1" lang="en-US" altLang="ja-JP" dirty="0" smtClean="0"/>
              <a:t>2: </a:t>
            </a:r>
            <a:r>
              <a:rPr kumimoji="1" lang="ja-JP" altLang="en-US" dirty="0" smtClean="0"/>
              <a:t>サイト内での一貫性</a:t>
            </a:r>
            <a:endParaRPr kumimoji="1" lang="ja-JP" altLang="en-US" dirty="0"/>
          </a:p>
        </p:txBody>
      </p:sp>
      <p:sp>
        <p:nvSpPr>
          <p:cNvPr id="6" name="テキスト プレースホルダー 5"/>
          <p:cNvSpPr>
            <a:spLocks noGrp="1"/>
          </p:cNvSpPr>
          <p:nvPr>
            <p:ph type="body" idx="1"/>
          </p:nvPr>
        </p:nvSpPr>
        <p:spPr/>
        <p:txBody>
          <a:bodyPr/>
          <a:lstStyle/>
          <a:p>
            <a:endParaRPr kumimoji="1" lang="ja-JP" altLang="en-US"/>
          </a:p>
        </p:txBody>
      </p:sp>
    </p:spTree>
    <p:extLst>
      <p:ext uri="{BB962C8B-B14F-4D97-AF65-F5344CB8AC3E}">
        <p14:creationId xmlns:p14="http://schemas.microsoft.com/office/powerpoint/2010/main" val="377504241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JIS X 8341-3:2010 7.3.2.4</a:t>
            </a:r>
            <a:endParaRPr kumimoji="1" lang="ja-JP" altLang="en-US" dirty="0"/>
          </a:p>
        </p:txBody>
      </p:sp>
      <p:sp>
        <p:nvSpPr>
          <p:cNvPr id="5" name="コンテンツ プレースホルダー 4"/>
          <p:cNvSpPr>
            <a:spLocks noGrp="1"/>
          </p:cNvSpPr>
          <p:nvPr>
            <p:ph idx="1"/>
          </p:nvPr>
        </p:nvSpPr>
        <p:spPr/>
        <p:txBody>
          <a:bodyPr>
            <a:normAutofit/>
          </a:bodyPr>
          <a:lstStyle/>
          <a:p>
            <a:r>
              <a:rPr lang="ja-JP" altLang="en-US" dirty="0" smtClean="0">
                <a:latin typeface="メイリオ" pitchFamily="50" charset="-128"/>
              </a:rPr>
              <a:t>一貫</a:t>
            </a:r>
            <a:r>
              <a:rPr lang="ja-JP" altLang="en-US" dirty="0">
                <a:latin typeface="メイリオ" pitchFamily="50" charset="-128"/>
              </a:rPr>
              <a:t>した識別性に関する達成基準</a:t>
            </a:r>
          </a:p>
          <a:p>
            <a:pPr lvl="1"/>
            <a:r>
              <a:rPr lang="ja-JP" altLang="en-US" dirty="0">
                <a:latin typeface="メイリオ" pitchFamily="50" charset="-128"/>
              </a:rPr>
              <a:t>ウェブページ一式の中で同じ機能性をもつコンポーネントは，一貫して識別できなければならない</a:t>
            </a:r>
            <a:r>
              <a:rPr lang="ja-JP" altLang="en-US" dirty="0" smtClean="0">
                <a:latin typeface="メイリオ" pitchFamily="50" charset="-128"/>
              </a:rPr>
              <a:t>。</a:t>
            </a:r>
          </a:p>
          <a:p>
            <a:pPr lvl="2"/>
            <a:r>
              <a:rPr lang="ja-JP" altLang="en-US" dirty="0">
                <a:latin typeface="メイリオ" pitchFamily="50" charset="-128"/>
              </a:rPr>
              <a:t>注記 この達成基準は，等級</a:t>
            </a:r>
            <a:r>
              <a:rPr lang="en-US" altLang="ja-JP" dirty="0">
                <a:latin typeface="メイリオ" pitchFamily="50" charset="-128"/>
              </a:rPr>
              <a:t>AA </a:t>
            </a:r>
            <a:r>
              <a:rPr lang="ja-JP" altLang="en-US" dirty="0">
                <a:latin typeface="メイリオ" pitchFamily="50" charset="-128"/>
              </a:rPr>
              <a:t>の達成基準である。</a:t>
            </a:r>
          </a:p>
        </p:txBody>
      </p:sp>
    </p:spTree>
    <p:extLst>
      <p:ext uri="{BB962C8B-B14F-4D97-AF65-F5344CB8AC3E}">
        <p14:creationId xmlns:p14="http://schemas.microsoft.com/office/powerpoint/2010/main" val="313881070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normAutofit fontScale="90000"/>
          </a:bodyPr>
          <a:lstStyle/>
          <a:p>
            <a:r>
              <a:rPr lang="ja-JP" altLang="en-US" dirty="0"/>
              <a:t>サイト内で</a:t>
            </a:r>
            <a:r>
              <a:rPr lang="ja-JP" altLang="en-US" dirty="0" smtClean="0"/>
              <a:t>の一貫性がないケース</a:t>
            </a:r>
            <a:endParaRPr kumimoji="1" lang="ja-JP" altLang="en-US" dirty="0"/>
          </a:p>
        </p:txBody>
      </p:sp>
      <p:sp>
        <p:nvSpPr>
          <p:cNvPr id="5" name="コンテンツ プレースホルダー 4"/>
          <p:cNvSpPr>
            <a:spLocks noGrp="1"/>
          </p:cNvSpPr>
          <p:nvPr>
            <p:ph idx="1"/>
          </p:nvPr>
        </p:nvSpPr>
        <p:spPr/>
        <p:txBody>
          <a:bodyPr/>
          <a:lstStyle/>
          <a:p>
            <a:r>
              <a:rPr kumimoji="1" lang="ja-JP" altLang="en-US" dirty="0" smtClean="0"/>
              <a:t>一つのサイトなのに、文字サイズ変更</a:t>
            </a:r>
            <a:br>
              <a:rPr kumimoji="1" lang="ja-JP" altLang="en-US" dirty="0" smtClean="0"/>
            </a:br>
            <a:r>
              <a:rPr kumimoji="1" lang="ja-JP" altLang="en-US" dirty="0" smtClean="0"/>
              <a:t>できるページとできないページがある</a:t>
            </a:r>
          </a:p>
          <a:p>
            <a:r>
              <a:rPr lang="ja-JP" altLang="en-US" dirty="0" smtClean="0"/>
              <a:t>一つ</a:t>
            </a:r>
            <a:r>
              <a:rPr lang="ja-JP" altLang="en-US" dirty="0"/>
              <a:t>のサイトなのに、文字サイズ変更</a:t>
            </a:r>
            <a:br>
              <a:rPr lang="ja-JP" altLang="en-US" dirty="0"/>
            </a:br>
            <a:r>
              <a:rPr lang="ja-JP" altLang="en-US" dirty="0" smtClean="0"/>
              <a:t>の状態が引き継がれない</a:t>
            </a:r>
          </a:p>
          <a:p>
            <a:pPr lvl="1"/>
            <a:r>
              <a:rPr lang="ja-JP" altLang="en-US" dirty="0"/>
              <a:t>ドメインをまたがる</a:t>
            </a:r>
            <a:r>
              <a:rPr lang="ja-JP" altLang="en-US" dirty="0" smtClean="0"/>
              <a:t>と設定が引き継がれない場合が多い </a:t>
            </a:r>
            <a:r>
              <a:rPr lang="en-US" altLang="ja-JP" dirty="0" smtClean="0"/>
              <a:t>(Cookie</a:t>
            </a:r>
            <a:r>
              <a:rPr lang="ja-JP" altLang="en-US" dirty="0" smtClean="0"/>
              <a:t>の</a:t>
            </a:r>
            <a:r>
              <a:rPr lang="en-US" altLang="ja-JP" dirty="0" err="1" smtClean="0"/>
              <a:t>SameOrigin</a:t>
            </a:r>
            <a:r>
              <a:rPr lang="ja-JP" altLang="en-US" dirty="0" smtClean="0"/>
              <a:t>制約</a:t>
            </a:r>
            <a:r>
              <a:rPr lang="en-US" altLang="ja-JP" dirty="0" smtClean="0"/>
              <a:t>)</a:t>
            </a:r>
          </a:p>
          <a:p>
            <a:pPr lvl="1"/>
            <a:r>
              <a:rPr lang="ja-JP" altLang="en-US" dirty="0"/>
              <a:t>これ</a:t>
            </a:r>
            <a:r>
              <a:rPr lang="ja-JP" altLang="en-US" dirty="0" smtClean="0"/>
              <a:t>は技術的な問題なので仕方ない</a:t>
            </a:r>
            <a:r>
              <a:rPr lang="en-US" altLang="ja-JP" dirty="0" smtClean="0"/>
              <a:t>……?</a:t>
            </a:r>
            <a:endParaRPr lang="ja-JP" altLang="en-US" dirty="0"/>
          </a:p>
          <a:p>
            <a:endParaRPr kumimoji="1" lang="ja-JP" altLang="en-US" dirty="0"/>
          </a:p>
        </p:txBody>
      </p:sp>
    </p:spTree>
    <p:extLst>
      <p:ext uri="{BB962C8B-B14F-4D97-AF65-F5344CB8AC3E}">
        <p14:creationId xmlns:p14="http://schemas.microsoft.com/office/powerpoint/2010/main" val="92354019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kumimoji="1" lang="ja-JP" altLang="en-US" dirty="0" smtClean="0"/>
              <a:t>東芝 投資家情報 </a:t>
            </a:r>
            <a:r>
              <a:rPr kumimoji="1" lang="en-US" altLang="ja-JP" dirty="0" smtClean="0"/>
              <a:t>(IR)</a:t>
            </a:r>
            <a:endParaRPr kumimoji="1" lang="ja-JP" altLang="en-US" dirty="0"/>
          </a:p>
        </p:txBody>
      </p:sp>
      <p:sp>
        <p:nvSpPr>
          <p:cNvPr id="5" name="サブタイトル 4"/>
          <p:cNvSpPr>
            <a:spLocks noGrp="1"/>
          </p:cNvSpPr>
          <p:nvPr>
            <p:ph type="subTitle" idx="1"/>
          </p:nvPr>
        </p:nvSpPr>
        <p:spPr/>
        <p:txBody>
          <a:bodyPr/>
          <a:lstStyle/>
          <a:p>
            <a:r>
              <a:rPr lang="en-US" altLang="ja-JP" dirty="0"/>
              <a:t>http://www.toshiba.co.jp/about/ir/</a:t>
            </a:r>
            <a:endParaRPr kumimoji="1" lang="ja-JP" altLang="en-US" dirty="0"/>
          </a:p>
        </p:txBody>
      </p:sp>
    </p:spTree>
    <p:extLst>
      <p:ext uri="{BB962C8B-B14F-4D97-AF65-F5344CB8AC3E}">
        <p14:creationId xmlns:p14="http://schemas.microsoft.com/office/powerpoint/2010/main" val="151647648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東芝 投資家情報 </a:t>
            </a:r>
            <a:r>
              <a:rPr lang="en-US" altLang="ja-JP" dirty="0"/>
              <a:t>(IR)</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278391878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東芝 投資家</a:t>
            </a:r>
            <a:r>
              <a:rPr lang="ja-JP" altLang="en-US" dirty="0" smtClean="0"/>
              <a:t>情報 </a:t>
            </a:r>
            <a:r>
              <a:rPr lang="en-US" altLang="ja-JP" dirty="0" smtClean="0"/>
              <a:t>(</a:t>
            </a:r>
            <a:r>
              <a:rPr lang="ja-JP" altLang="en-US" dirty="0" smtClean="0"/>
              <a:t>最大</a:t>
            </a:r>
            <a:r>
              <a:rPr lang="en-US" altLang="ja-JP" dirty="0" smtClean="0"/>
              <a:t>)</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339585405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東芝 ニュースリリース</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151821370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東芝 トップページ</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27130749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東芝 </a:t>
            </a:r>
            <a:r>
              <a:rPr lang="ja-JP" altLang="en-US" dirty="0" smtClean="0"/>
              <a:t>企業</a:t>
            </a:r>
            <a:r>
              <a:rPr lang="ja-JP" altLang="en-US" dirty="0"/>
              <a:t>情報</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70127957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東芝 </a:t>
            </a:r>
            <a:r>
              <a:rPr kumimoji="1" lang="en-US" altLang="ja-JP" dirty="0" smtClean="0"/>
              <a:t>CSR</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67406428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東芝の特徴</a:t>
            </a:r>
            <a:endParaRPr kumimoji="1" lang="ja-JP" altLang="en-US" dirty="0"/>
          </a:p>
        </p:txBody>
      </p:sp>
      <p:sp>
        <p:nvSpPr>
          <p:cNvPr id="3" name="コンテンツ プレースホルダー 2"/>
          <p:cNvSpPr>
            <a:spLocks noGrp="1"/>
          </p:cNvSpPr>
          <p:nvPr>
            <p:ph idx="1"/>
          </p:nvPr>
        </p:nvSpPr>
        <p:spPr/>
        <p:txBody>
          <a:bodyPr/>
          <a:lstStyle/>
          <a:p>
            <a:r>
              <a:rPr lang="ja-JP" altLang="en-US" dirty="0"/>
              <a:t>投資家情報 </a:t>
            </a:r>
            <a:r>
              <a:rPr lang="en-US" altLang="ja-JP" dirty="0"/>
              <a:t>(IR</a:t>
            </a:r>
            <a:r>
              <a:rPr lang="en-US" altLang="ja-JP" dirty="0" smtClean="0"/>
              <a:t>) </a:t>
            </a:r>
            <a:r>
              <a:rPr lang="ja-JP" altLang="en-US" dirty="0" smtClean="0"/>
              <a:t>のページに</a:t>
            </a:r>
            <a:br>
              <a:rPr lang="ja-JP" altLang="en-US" dirty="0" smtClean="0"/>
            </a:br>
            <a:r>
              <a:rPr lang="ja-JP" altLang="en-US" dirty="0" smtClean="0"/>
              <a:t>文字サイズ拡大機能がある</a:t>
            </a:r>
          </a:p>
          <a:p>
            <a:pPr lvl="1"/>
            <a:r>
              <a:rPr kumimoji="1" lang="ja-JP" altLang="en-US" dirty="0" smtClean="0"/>
              <a:t>やたら気合が入った実装</a:t>
            </a:r>
          </a:p>
          <a:p>
            <a:r>
              <a:rPr kumimoji="1" lang="ja-JP" altLang="en-US" dirty="0" smtClean="0"/>
              <a:t>しかし、ニュースリリースは拡大できず</a:t>
            </a:r>
          </a:p>
          <a:p>
            <a:r>
              <a:rPr lang="ja-JP" altLang="en-US" dirty="0" smtClean="0"/>
              <a:t>トップページにも文字サイズ変更はない</a:t>
            </a:r>
            <a:endParaRPr lang="en-US" altLang="ja-JP" dirty="0" smtClean="0"/>
          </a:p>
          <a:p>
            <a:r>
              <a:rPr lang="ja-JP" altLang="en-US" dirty="0"/>
              <a:t>企業</a:t>
            </a:r>
            <a:r>
              <a:rPr kumimoji="1" lang="ja-JP" altLang="en-US" dirty="0" smtClean="0"/>
              <a:t>情報ページにもない</a:t>
            </a:r>
          </a:p>
          <a:p>
            <a:r>
              <a:rPr kumimoji="1" lang="en-US" altLang="ja-JP" dirty="0" smtClean="0"/>
              <a:t>CSR</a:t>
            </a:r>
            <a:r>
              <a:rPr kumimoji="1" lang="ja-JP" altLang="en-US" dirty="0" smtClean="0"/>
              <a:t>に行くと文字サイズ変更ボタンが</a:t>
            </a:r>
            <a:br>
              <a:rPr kumimoji="1" lang="ja-JP" altLang="en-US" dirty="0" smtClean="0"/>
            </a:br>
            <a:r>
              <a:rPr kumimoji="1" lang="ja-JP" altLang="en-US" dirty="0" smtClean="0"/>
              <a:t>あるが、</a:t>
            </a:r>
            <a:r>
              <a:rPr kumimoji="1" lang="en-US" altLang="ja-JP" dirty="0" smtClean="0"/>
              <a:t>IR</a:t>
            </a:r>
            <a:r>
              <a:rPr kumimoji="1" lang="ja-JP" altLang="en-US" dirty="0" smtClean="0"/>
              <a:t>のものとは機能が違う</a:t>
            </a:r>
            <a:endParaRPr kumimoji="1" lang="ja-JP" altLang="en-US" dirty="0"/>
          </a:p>
        </p:txBody>
      </p:sp>
    </p:spTree>
    <p:extLst>
      <p:ext uri="{BB962C8B-B14F-4D97-AF65-F5344CB8AC3E}">
        <p14:creationId xmlns:p14="http://schemas.microsoft.com/office/powerpoint/2010/main" val="71702536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normAutofit/>
          </a:bodyPr>
          <a:lstStyle/>
          <a:p>
            <a:r>
              <a:rPr lang="ja-JP" altLang="en-US" dirty="0"/>
              <a:t/>
            </a:r>
            <a:br>
              <a:rPr lang="ja-JP" altLang="en-US" dirty="0"/>
            </a:br>
            <a:r>
              <a:rPr lang="ja-JP" altLang="en-US" sz="4000" dirty="0" smtClean="0"/>
              <a:t>キヤノン </a:t>
            </a:r>
            <a:r>
              <a:rPr lang="ja-JP" altLang="en-US" sz="4000" dirty="0"/>
              <a:t>投資家向け</a:t>
            </a:r>
            <a:r>
              <a:rPr lang="ja-JP" altLang="en-US" sz="4000" dirty="0" smtClean="0"/>
              <a:t>情報</a:t>
            </a:r>
            <a:endParaRPr kumimoji="1" lang="ja-JP" altLang="en-US" sz="4000" dirty="0"/>
          </a:p>
        </p:txBody>
      </p:sp>
      <p:sp>
        <p:nvSpPr>
          <p:cNvPr id="5" name="サブタイトル 4"/>
          <p:cNvSpPr>
            <a:spLocks noGrp="1"/>
          </p:cNvSpPr>
          <p:nvPr>
            <p:ph type="subTitle" idx="1"/>
          </p:nvPr>
        </p:nvSpPr>
        <p:spPr/>
        <p:txBody>
          <a:bodyPr/>
          <a:lstStyle/>
          <a:p>
            <a:r>
              <a:rPr lang="en-US" altLang="ja-JP" dirty="0"/>
              <a:t>http://web.canon.jp/ir/</a:t>
            </a:r>
            <a:endParaRPr kumimoji="1" lang="ja-JP" altLang="en-US" dirty="0"/>
          </a:p>
        </p:txBody>
      </p:sp>
    </p:spTree>
    <p:extLst>
      <p:ext uri="{BB962C8B-B14F-4D97-AF65-F5344CB8AC3E}">
        <p14:creationId xmlns:p14="http://schemas.microsoft.com/office/powerpoint/2010/main" val="418206959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ja-JP" altLang="en-US" dirty="0" smtClean="0"/>
              <a:t>キヤノン 投資家向け</a:t>
            </a:r>
            <a:r>
              <a:rPr lang="ja-JP" altLang="en-US" dirty="0"/>
              <a:t>情報</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47545210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キヤノン 投資家向け</a:t>
            </a:r>
            <a:r>
              <a:rPr lang="ja-JP" altLang="en-US" dirty="0" smtClean="0"/>
              <a:t>情報 </a:t>
            </a:r>
            <a:r>
              <a:rPr lang="en-US" altLang="ja-JP" dirty="0" smtClean="0"/>
              <a:t>(</a:t>
            </a:r>
            <a:r>
              <a:rPr lang="ja-JP" altLang="en-US" dirty="0" smtClean="0"/>
              <a:t>大</a:t>
            </a:r>
            <a:r>
              <a:rPr lang="en-US" altLang="ja-JP" dirty="0" smtClean="0"/>
              <a:t>)</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367200402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キヤノン ホーム</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212017350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キヤノン 会社情報</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416196698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normAutofit/>
          </a:bodyPr>
          <a:lstStyle/>
          <a:p>
            <a:r>
              <a:rPr lang="ja-JP" altLang="en-US" sz="4000" dirty="0" smtClean="0"/>
              <a:t>東京ガス 株主</a:t>
            </a:r>
            <a:r>
              <a:rPr lang="ja-JP" altLang="en-US" sz="4000" dirty="0"/>
              <a:t>・投資家向け</a:t>
            </a:r>
            <a:r>
              <a:rPr lang="ja-JP" altLang="en-US" sz="4000" dirty="0" smtClean="0"/>
              <a:t>情報</a:t>
            </a:r>
            <a:endParaRPr kumimoji="1" lang="ja-JP" altLang="en-US" sz="4000" dirty="0"/>
          </a:p>
        </p:txBody>
      </p:sp>
      <p:sp>
        <p:nvSpPr>
          <p:cNvPr id="5" name="サブタイトル 4"/>
          <p:cNvSpPr>
            <a:spLocks noGrp="1"/>
          </p:cNvSpPr>
          <p:nvPr>
            <p:ph type="subTitle" idx="1"/>
          </p:nvPr>
        </p:nvSpPr>
        <p:spPr/>
        <p:txBody>
          <a:bodyPr/>
          <a:lstStyle/>
          <a:p>
            <a:r>
              <a:rPr lang="en-US" altLang="ja-JP" dirty="0"/>
              <a:t>http://www.tokyo-gas.co.jp/IR/ir_j.html</a:t>
            </a:r>
            <a:endParaRPr kumimoji="1" lang="ja-JP" altLang="en-US" dirty="0"/>
          </a:p>
        </p:txBody>
      </p:sp>
    </p:spTree>
    <p:extLst>
      <p:ext uri="{BB962C8B-B14F-4D97-AF65-F5344CB8AC3E}">
        <p14:creationId xmlns:p14="http://schemas.microsoft.com/office/powerpoint/2010/main" val="420513967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東京ガス 株主・投資家向け情報</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234518398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ja-JP" altLang="en-US" dirty="0"/>
              <a:t>東京ガス 株主・投資家向け</a:t>
            </a:r>
            <a:r>
              <a:rPr lang="ja-JP" altLang="en-US" dirty="0" smtClean="0"/>
              <a:t>情報</a:t>
            </a:r>
            <a:r>
              <a:rPr lang="en-US" altLang="ja-JP" dirty="0" smtClean="0"/>
              <a:t>(</a:t>
            </a:r>
            <a:r>
              <a:rPr lang="ja-JP" altLang="en-US" dirty="0" smtClean="0"/>
              <a:t>大</a:t>
            </a:r>
            <a:r>
              <a:rPr lang="en-US" altLang="ja-JP" dirty="0" smtClean="0"/>
              <a:t>)</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168743995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東京ガス トップ</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365700235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東京ガス </a:t>
            </a:r>
            <a:r>
              <a:rPr kumimoji="1" lang="ja-JP" altLang="en-US" dirty="0" smtClean="0"/>
              <a:t>会社情報</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309260257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kumimoji="1" lang="ja-JP" altLang="en-US" dirty="0" smtClean="0"/>
              <a:t>調査</a:t>
            </a:r>
            <a:r>
              <a:rPr kumimoji="1" lang="en-US" altLang="ja-JP" dirty="0" smtClean="0"/>
              <a:t>2</a:t>
            </a:r>
            <a:r>
              <a:rPr kumimoji="1" lang="ja-JP" altLang="en-US" dirty="0" smtClean="0"/>
              <a:t>のまとめ</a:t>
            </a:r>
            <a:endParaRPr kumimoji="1" lang="ja-JP" altLang="en-US" dirty="0"/>
          </a:p>
        </p:txBody>
      </p:sp>
      <p:sp>
        <p:nvSpPr>
          <p:cNvPr id="5" name="サブタイトル 4"/>
          <p:cNvSpPr>
            <a:spLocks noGrp="1"/>
          </p:cNvSpPr>
          <p:nvPr>
            <p:ph type="subTitle" idx="1"/>
          </p:nvPr>
        </p:nvSpPr>
        <p:spPr/>
        <p:txBody>
          <a:bodyPr/>
          <a:lstStyle/>
          <a:p>
            <a:endParaRPr kumimoji="1" lang="ja-JP" altLang="en-US"/>
          </a:p>
        </p:txBody>
      </p:sp>
    </p:spTree>
    <p:extLst>
      <p:ext uri="{BB962C8B-B14F-4D97-AF65-F5344CB8AC3E}">
        <p14:creationId xmlns:p14="http://schemas.microsoft.com/office/powerpoint/2010/main" val="45968331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調査</a:t>
            </a:r>
            <a:r>
              <a:rPr kumimoji="1" lang="en-US" altLang="ja-JP" dirty="0" smtClean="0"/>
              <a:t>2</a:t>
            </a:r>
            <a:r>
              <a:rPr kumimoji="1" lang="ja-JP" altLang="en-US" dirty="0" smtClean="0"/>
              <a:t>のまとめ</a:t>
            </a:r>
            <a:endParaRPr kumimoji="1" lang="ja-JP" altLang="en-US" dirty="0"/>
          </a:p>
        </p:txBody>
      </p:sp>
      <p:sp>
        <p:nvSpPr>
          <p:cNvPr id="3" name="コンテンツ プレースホルダー 2"/>
          <p:cNvSpPr>
            <a:spLocks noGrp="1"/>
          </p:cNvSpPr>
          <p:nvPr>
            <p:ph idx="1"/>
          </p:nvPr>
        </p:nvSpPr>
        <p:spPr/>
        <p:txBody>
          <a:bodyPr>
            <a:normAutofit fontScale="92500" lnSpcReduction="20000"/>
          </a:bodyPr>
          <a:lstStyle/>
          <a:p>
            <a:r>
              <a:rPr kumimoji="1" lang="ja-JP" altLang="en-US" dirty="0" smtClean="0"/>
              <a:t>なぜか</a:t>
            </a:r>
            <a:r>
              <a:rPr kumimoji="1" lang="en-US" altLang="ja-JP" dirty="0" smtClean="0"/>
              <a:t>IR</a:t>
            </a:r>
            <a:r>
              <a:rPr lang="ja-JP" altLang="en-US" dirty="0" smtClean="0"/>
              <a:t>のコンテンツ</a:t>
            </a:r>
            <a:r>
              <a:rPr kumimoji="1" lang="ja-JP" altLang="en-US" dirty="0" smtClean="0"/>
              <a:t>にだけボタンがある</a:t>
            </a:r>
          </a:p>
          <a:p>
            <a:pPr lvl="1"/>
            <a:r>
              <a:rPr lang="en-US" altLang="ja-JP" dirty="0" smtClean="0"/>
              <a:t>CSR</a:t>
            </a:r>
            <a:r>
              <a:rPr lang="ja-JP" altLang="en-US" dirty="0" err="1" smtClean="0"/>
              <a:t>にも</a:t>
            </a:r>
            <a:r>
              <a:rPr lang="ja-JP" altLang="en-US" dirty="0" smtClean="0"/>
              <a:t>ボタンがある場合がある</a:t>
            </a:r>
          </a:p>
          <a:p>
            <a:pPr lvl="1"/>
            <a:r>
              <a:rPr kumimoji="1" lang="ja-JP" altLang="en-US" dirty="0" smtClean="0"/>
              <a:t>トップや企業</a:t>
            </a:r>
            <a:r>
              <a:rPr kumimoji="1" lang="ja-JP" altLang="en-US" dirty="0"/>
              <a:t>情報</a:t>
            </a:r>
            <a:r>
              <a:rPr kumimoji="1" lang="ja-JP" altLang="en-US" dirty="0" smtClean="0"/>
              <a:t>にはない</a:t>
            </a:r>
          </a:p>
          <a:p>
            <a:r>
              <a:rPr lang="ja-JP" altLang="en-US" dirty="0" smtClean="0"/>
              <a:t>この特徴は複数の企業に見られる</a:t>
            </a:r>
            <a:endParaRPr lang="ja-JP" altLang="en-US" dirty="0"/>
          </a:p>
          <a:p>
            <a:pPr marL="0" indent="0">
              <a:buNone/>
            </a:pPr>
            <a:endParaRPr kumimoji="1" lang="ja-JP" altLang="en-US" dirty="0" smtClean="0"/>
          </a:p>
          <a:p>
            <a:pPr marL="0" indent="0" algn="ctr">
              <a:buNone/>
            </a:pPr>
            <a:r>
              <a:rPr lang="ja-JP" altLang="en-US" sz="4800" dirty="0" smtClean="0"/>
              <a:t>なぜ</a:t>
            </a:r>
            <a:r>
              <a:rPr lang="en-US" altLang="ja-JP" sz="4800" dirty="0" smtClean="0"/>
              <a:t>IR</a:t>
            </a:r>
            <a:r>
              <a:rPr lang="ja-JP" altLang="en-US" sz="4800" dirty="0" smtClean="0"/>
              <a:t>のコンテンツだけに</a:t>
            </a:r>
          </a:p>
          <a:p>
            <a:pPr marL="0" indent="0" algn="ctr">
              <a:buNone/>
            </a:pPr>
            <a:r>
              <a:rPr kumimoji="1" lang="ja-JP" altLang="en-US" sz="4800" dirty="0"/>
              <a:t>文字サイズ変更ボタン</a:t>
            </a:r>
            <a:r>
              <a:rPr kumimoji="1" lang="ja-JP" altLang="en-US" sz="4800" dirty="0" smtClean="0"/>
              <a:t>が</a:t>
            </a:r>
          </a:p>
          <a:p>
            <a:pPr marL="0" indent="0" algn="ctr">
              <a:buNone/>
            </a:pPr>
            <a:r>
              <a:rPr kumimoji="1" lang="ja-JP" altLang="en-US" sz="4800" dirty="0" smtClean="0"/>
              <a:t>つけられるのか</a:t>
            </a:r>
            <a:r>
              <a:rPr kumimoji="1" lang="en-US" altLang="ja-JP" sz="4800" dirty="0" smtClean="0"/>
              <a:t>?</a:t>
            </a:r>
            <a:endParaRPr kumimoji="1" lang="ja-JP" altLang="en-US" sz="4800" dirty="0"/>
          </a:p>
        </p:txBody>
      </p:sp>
    </p:spTree>
    <p:extLst>
      <p:ext uri="{BB962C8B-B14F-4D97-AF65-F5344CB8AC3E}">
        <p14:creationId xmlns:p14="http://schemas.microsoft.com/office/powerpoint/2010/main" val="226566161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kumimoji="1" lang="ja-JP" altLang="en-US" dirty="0" smtClean="0"/>
              <a:t>ひとつの推察</a:t>
            </a:r>
            <a:endParaRPr kumimoji="1" lang="ja-JP" altLang="en-US" dirty="0"/>
          </a:p>
        </p:txBody>
      </p:sp>
      <p:sp>
        <p:nvSpPr>
          <p:cNvPr id="5" name="サブタイトル 4"/>
          <p:cNvSpPr>
            <a:spLocks noGrp="1"/>
          </p:cNvSpPr>
          <p:nvPr>
            <p:ph type="subTitle" idx="1"/>
          </p:nvPr>
        </p:nvSpPr>
        <p:spPr/>
        <p:txBody>
          <a:bodyPr/>
          <a:lstStyle/>
          <a:p>
            <a:endParaRPr kumimoji="1" lang="ja-JP" altLang="en-US"/>
          </a:p>
        </p:txBody>
      </p:sp>
    </p:spTree>
    <p:extLst>
      <p:ext uri="{BB962C8B-B14F-4D97-AF65-F5344CB8AC3E}">
        <p14:creationId xmlns:p14="http://schemas.microsoft.com/office/powerpoint/2010/main" val="416741631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とある</a:t>
            </a:r>
            <a:r>
              <a:rPr kumimoji="1" lang="en-US" altLang="ja-JP" dirty="0" smtClean="0"/>
              <a:t>PDF</a:t>
            </a:r>
            <a:endParaRPr kumimoji="1" lang="ja-JP" altLang="en-US" dirty="0"/>
          </a:p>
        </p:txBody>
      </p:sp>
      <p:pic>
        <p:nvPicPr>
          <p:cNvPr id="4" name="コンテンツ プレースホルダー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00200"/>
            <a:ext cx="6034617" cy="4525963"/>
          </a:xfrm>
        </p:spPr>
      </p:pic>
    </p:spTree>
    <p:extLst>
      <p:ext uri="{BB962C8B-B14F-4D97-AF65-F5344CB8AC3E}">
        <p14:creationId xmlns:p14="http://schemas.microsoft.com/office/powerpoint/2010/main" val="120345628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これ</a:t>
            </a:r>
            <a:r>
              <a:rPr lang="ja-JP" altLang="en-US" dirty="0" smtClean="0"/>
              <a:t>は何</a:t>
            </a:r>
            <a:r>
              <a:rPr lang="en-US" altLang="ja-JP" dirty="0" smtClean="0"/>
              <a:t>?</a:t>
            </a:r>
            <a:endParaRPr kumimoji="1" lang="ja-JP" altLang="en-US" dirty="0"/>
          </a:p>
        </p:txBody>
      </p:sp>
      <p:sp>
        <p:nvSpPr>
          <p:cNvPr id="3" name="コンテンツ プレースホルダー 2"/>
          <p:cNvSpPr>
            <a:spLocks noGrp="1"/>
          </p:cNvSpPr>
          <p:nvPr>
            <p:ph idx="1"/>
          </p:nvPr>
        </p:nvSpPr>
        <p:spPr/>
        <p:txBody>
          <a:bodyPr/>
          <a:lstStyle/>
          <a:p>
            <a:r>
              <a:rPr lang="ja-JP" altLang="ja-JP" dirty="0">
                <a:latin typeface="メイリオ" pitchFamily="50" charset="-128"/>
              </a:rPr>
              <a:t>日興</a:t>
            </a:r>
            <a:r>
              <a:rPr lang="en-US" altLang="ja-JP" dirty="0">
                <a:latin typeface="メイリオ" pitchFamily="50" charset="-128"/>
              </a:rPr>
              <a:t>IR</a:t>
            </a:r>
            <a:r>
              <a:rPr lang="ja-JP" altLang="ja-JP" dirty="0">
                <a:latin typeface="メイリオ" pitchFamily="50" charset="-128"/>
              </a:rPr>
              <a:t>「</a:t>
            </a:r>
            <a:r>
              <a:rPr lang="en-US" altLang="ja-JP" dirty="0">
                <a:latin typeface="メイリオ" pitchFamily="50" charset="-128"/>
              </a:rPr>
              <a:t>2007 </a:t>
            </a:r>
            <a:r>
              <a:rPr lang="ja-JP" altLang="ja-JP" dirty="0">
                <a:latin typeface="メイリオ" pitchFamily="50" charset="-128"/>
              </a:rPr>
              <a:t>年度 全上場企業 ホームページ充実度ランキング調査＆地方自治体ホームページ調査結果について</a:t>
            </a:r>
            <a:r>
              <a:rPr lang="ja-JP" altLang="ja-JP" dirty="0" smtClean="0">
                <a:latin typeface="メイリオ" pitchFamily="50" charset="-128"/>
              </a:rPr>
              <a:t>」</a:t>
            </a:r>
            <a:endParaRPr lang="en-US" altLang="ja-JP" dirty="0" smtClean="0">
              <a:latin typeface="メイリオ" pitchFamily="50" charset="-128"/>
            </a:endParaRPr>
          </a:p>
          <a:p>
            <a:pPr lvl="1"/>
            <a:r>
              <a:rPr lang="en-US" altLang="ja-JP" dirty="0"/>
              <a:t>http://</a:t>
            </a:r>
            <a:r>
              <a:rPr lang="en-US" altLang="ja-JP" dirty="0" smtClean="0"/>
              <a:t>www.nikkoir.co.jp/topics/2007/20071126_nkir_press.pdf</a:t>
            </a:r>
            <a:endParaRPr lang="ja-JP" altLang="en-US" dirty="0" smtClean="0"/>
          </a:p>
          <a:p>
            <a:pPr lvl="1"/>
            <a:r>
              <a:rPr kumimoji="1" lang="ja-JP" altLang="en-US" dirty="0" smtClean="0"/>
              <a:t>「文字</a:t>
            </a:r>
            <a:r>
              <a:rPr kumimoji="1" lang="ja-JP" altLang="en-US" dirty="0"/>
              <a:t>サイズ変更</a:t>
            </a:r>
            <a:r>
              <a:rPr kumimoji="1" lang="ja-JP" altLang="en-US" dirty="0" smtClean="0"/>
              <a:t>ボタン」が評価項目に入れられていることがはっきりと分かる</a:t>
            </a:r>
            <a:endParaRPr kumimoji="1" lang="ja-JP" altLang="en-US" dirty="0"/>
          </a:p>
        </p:txBody>
      </p:sp>
    </p:spTree>
    <p:extLst>
      <p:ext uri="{BB962C8B-B14F-4D97-AF65-F5344CB8AC3E}">
        <p14:creationId xmlns:p14="http://schemas.microsoft.com/office/powerpoint/2010/main" val="123844046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kumimoji="1" lang="en-US" altLang="ja-JP" dirty="0" smtClean="0"/>
              <a:t>IR</a:t>
            </a:r>
            <a:r>
              <a:rPr kumimoji="1" lang="ja-JP" altLang="en-US" dirty="0" smtClean="0"/>
              <a:t>サイト評価機関のコメント例</a:t>
            </a:r>
            <a:endParaRPr kumimoji="1" lang="ja-JP" altLang="en-US" dirty="0"/>
          </a:p>
        </p:txBody>
      </p:sp>
      <p:sp>
        <p:nvSpPr>
          <p:cNvPr id="5" name="サブタイトル 4"/>
          <p:cNvSpPr>
            <a:spLocks noGrp="1"/>
          </p:cNvSpPr>
          <p:nvPr>
            <p:ph type="subTitle" idx="1"/>
          </p:nvPr>
        </p:nvSpPr>
        <p:spPr/>
        <p:txBody>
          <a:bodyPr/>
          <a:lstStyle/>
          <a:p>
            <a:endParaRPr kumimoji="1" lang="ja-JP" altLang="en-US"/>
          </a:p>
        </p:txBody>
      </p:sp>
    </p:spTree>
    <p:extLst>
      <p:ext uri="{BB962C8B-B14F-4D97-AF65-F5344CB8AC3E}">
        <p14:creationId xmlns:p14="http://schemas.microsoft.com/office/powerpoint/2010/main" val="234023610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dirty="0"/>
              <a:t>http://www.daiwair.co.jp/topics-old.cgi?filename=20060915&amp;num=337</a:t>
            </a:r>
            <a:endParaRPr kumimoji="1" lang="ja-JP" altLang="en-US" dirty="0"/>
          </a:p>
        </p:txBody>
      </p:sp>
      <p:sp>
        <p:nvSpPr>
          <p:cNvPr id="3" name="コンテンツ プレースホルダー 2"/>
          <p:cNvSpPr>
            <a:spLocks noGrp="1"/>
          </p:cNvSpPr>
          <p:nvPr>
            <p:ph idx="1"/>
          </p:nvPr>
        </p:nvSpPr>
        <p:spPr/>
        <p:txBody>
          <a:bodyPr>
            <a:normAutofit fontScale="85000" lnSpcReduction="20000"/>
          </a:bodyPr>
          <a:lstStyle/>
          <a:p>
            <a:r>
              <a:rPr lang="ja-JP" altLang="en-US" dirty="0" smtClean="0"/>
              <a:t>また</a:t>
            </a:r>
            <a:r>
              <a:rPr lang="ja-JP" altLang="en-US" dirty="0"/>
              <a:t>、</a:t>
            </a:r>
            <a:r>
              <a:rPr lang="ja-JP" altLang="en-US" b="1" dirty="0"/>
              <a:t>「大、中、小」文字サイズ変更の機能があり、小さい文字が苦手な投資家にも利便性にも配慮している」</a:t>
            </a:r>
            <a:r>
              <a:rPr lang="ja-JP" altLang="en-US" dirty="0"/>
              <a:t>（インテリジェンス）や、「コーポレート・ガバナンスやコンプライアンスに関しての記載も丁寧な記載」（日本マクドナルドホールディングス）、「業績数値の説明も詳しく、四半期ごとのデータ開示も丁寧」（テレウェイヴ）、「親しみやすさと短時間で理解できる」（ジュピターテレコム）など「わかりやすさへの配慮」（サンフロンティア不動産）を評価して、「内容を丁寧に説明しており、自社を理解してもらおうという熱意」（ニチダイ）などに着目する。</a:t>
            </a:r>
            <a:endParaRPr kumimoji="1" lang="ja-JP" altLang="en-US" dirty="0"/>
          </a:p>
        </p:txBody>
      </p:sp>
    </p:spTree>
    <p:extLst>
      <p:ext uri="{BB962C8B-B14F-4D97-AF65-F5344CB8AC3E}">
        <p14:creationId xmlns:p14="http://schemas.microsoft.com/office/powerpoint/2010/main" val="284129750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altLang="ja-JP" dirty="0"/>
              <a:t>http://</a:t>
            </a:r>
            <a:r>
              <a:rPr lang="en-US" altLang="ja-JP" dirty="0" smtClean="0"/>
              <a:t>www.gomez.co.jp/ranking/air/7385.html</a:t>
            </a:r>
            <a:endParaRPr kumimoji="1" lang="ja-JP" altLang="en-US" dirty="0"/>
          </a:p>
        </p:txBody>
      </p:sp>
      <p:sp>
        <p:nvSpPr>
          <p:cNvPr id="3" name="コンテンツ プレースホルダー 2"/>
          <p:cNvSpPr>
            <a:spLocks noGrp="1"/>
          </p:cNvSpPr>
          <p:nvPr>
            <p:ph idx="1"/>
          </p:nvPr>
        </p:nvSpPr>
        <p:spPr/>
        <p:txBody>
          <a:bodyPr>
            <a:normAutofit/>
          </a:bodyPr>
          <a:lstStyle/>
          <a:p>
            <a:r>
              <a:rPr lang="ja-JP" altLang="en-US" dirty="0" smtClean="0"/>
              <a:t>また</a:t>
            </a:r>
            <a:r>
              <a:rPr lang="ja-JP" altLang="en-US" dirty="0"/>
              <a:t>、同サイトの空席照会結果画面では文字サイズを拡大できない点も、シニアユーザーが利用する場合不便である。今後は、</a:t>
            </a:r>
            <a:r>
              <a:rPr lang="ja-JP" altLang="en-US" b="1" dirty="0"/>
              <a:t>単にブラウザの文字サイズ変更に対応するだけでなく、文字サイズを拡大できる機能をページに盛り込むなどの対応に期待したい</a:t>
            </a:r>
            <a:r>
              <a:rPr lang="ja-JP" altLang="en-US" b="1" dirty="0" smtClean="0"/>
              <a:t>。</a:t>
            </a:r>
            <a:endParaRPr kumimoji="1" lang="ja-JP" altLang="en-US" b="1" dirty="0"/>
          </a:p>
        </p:txBody>
      </p:sp>
    </p:spTree>
    <p:extLst>
      <p:ext uri="{BB962C8B-B14F-4D97-AF65-F5344CB8AC3E}">
        <p14:creationId xmlns:p14="http://schemas.microsoft.com/office/powerpoint/2010/main" val="42563252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どうやら</a:t>
            </a:r>
            <a:r>
              <a:rPr kumimoji="1" lang="en-US" altLang="ja-JP" dirty="0" smtClean="0"/>
              <a:t>……</a:t>
            </a:r>
            <a:endParaRPr kumimoji="1" lang="ja-JP" altLang="en-US" dirty="0"/>
          </a:p>
        </p:txBody>
      </p:sp>
      <p:sp>
        <p:nvSpPr>
          <p:cNvPr id="3" name="コンテンツ プレースホルダー 2"/>
          <p:cNvSpPr>
            <a:spLocks noGrp="1"/>
          </p:cNvSpPr>
          <p:nvPr>
            <p:ph idx="1"/>
          </p:nvPr>
        </p:nvSpPr>
        <p:spPr/>
        <p:txBody>
          <a:bodyPr>
            <a:normAutofit/>
          </a:bodyPr>
          <a:lstStyle/>
          <a:p>
            <a:r>
              <a:rPr kumimoji="1" lang="en-US" altLang="ja-JP" dirty="0" smtClean="0"/>
              <a:t>2006</a:t>
            </a:r>
            <a:r>
              <a:rPr kumimoji="1" lang="ja-JP" altLang="en-US" dirty="0" smtClean="0"/>
              <a:t>年ごろ、</a:t>
            </a:r>
            <a:r>
              <a:rPr kumimoji="1" lang="en-US" altLang="ja-JP" dirty="0" smtClean="0"/>
              <a:t>IR</a:t>
            </a:r>
            <a:r>
              <a:rPr kumimoji="1" lang="ja-JP" altLang="en-US" dirty="0" smtClean="0"/>
              <a:t>評価機関がこぞって</a:t>
            </a:r>
            <a:r>
              <a:rPr kumimoji="1" lang="en-US" altLang="ja-JP" dirty="0" smtClean="0"/>
              <a:t>Web</a:t>
            </a:r>
            <a:r>
              <a:rPr kumimoji="1" lang="ja-JP" altLang="en-US" dirty="0" smtClean="0"/>
              <a:t>サイトの評価に乗り出した</a:t>
            </a:r>
          </a:p>
          <a:p>
            <a:r>
              <a:rPr kumimoji="1" lang="ja-JP" altLang="en-US" dirty="0" smtClean="0"/>
              <a:t>その評価の際、「文字サイズ変更ボタン」の有無が評価項目に入れられた</a:t>
            </a:r>
          </a:p>
          <a:p>
            <a:pPr lvl="1"/>
            <a:r>
              <a:rPr lang="ja-JP" altLang="en-US" dirty="0"/>
              <a:t>評価項目を</a:t>
            </a:r>
            <a:r>
              <a:rPr lang="ja-JP" altLang="en-US" dirty="0" smtClean="0"/>
              <a:t>発表</a:t>
            </a:r>
          </a:p>
          <a:p>
            <a:pPr lvl="1"/>
            <a:r>
              <a:rPr lang="ja-JP" altLang="en-US" dirty="0" smtClean="0"/>
              <a:t>文字サイズ変更ボタンの存在を評価したり、</a:t>
            </a:r>
            <a:br>
              <a:rPr lang="ja-JP" altLang="en-US" dirty="0" smtClean="0"/>
            </a:br>
            <a:r>
              <a:rPr lang="ja-JP" altLang="en-US" dirty="0" smtClean="0"/>
              <a:t>設置を推奨したりするコメントを連発</a:t>
            </a:r>
          </a:p>
          <a:p>
            <a:r>
              <a:rPr lang="ja-JP" altLang="en-US" dirty="0"/>
              <a:t>これ</a:t>
            </a:r>
            <a:r>
              <a:rPr lang="ja-JP" altLang="en-US" dirty="0" smtClean="0"/>
              <a:t>を見た</a:t>
            </a:r>
            <a:r>
              <a:rPr lang="en-US" altLang="ja-JP" dirty="0" smtClean="0"/>
              <a:t>IR</a:t>
            </a:r>
            <a:r>
              <a:rPr lang="ja-JP" altLang="en-US" dirty="0" smtClean="0"/>
              <a:t>の担当者は</a:t>
            </a:r>
            <a:r>
              <a:rPr lang="en-US" altLang="ja-JP" dirty="0" smtClean="0"/>
              <a:t>……</a:t>
            </a:r>
            <a:endParaRPr lang="ja-JP" altLang="en-US" dirty="0" smtClean="0"/>
          </a:p>
        </p:txBody>
      </p:sp>
    </p:spTree>
    <p:extLst>
      <p:ext uri="{BB962C8B-B14F-4D97-AF65-F5344CB8AC3E}">
        <p14:creationId xmlns:p14="http://schemas.microsoft.com/office/powerpoint/2010/main" val="314646471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誰のためのボタン</a:t>
            </a:r>
            <a:r>
              <a:rPr kumimoji="1" lang="en-US" altLang="ja-JP" dirty="0" smtClean="0"/>
              <a:t>?</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リテラシーの低いユーザーのため</a:t>
            </a:r>
            <a:r>
              <a:rPr kumimoji="1" lang="en-US" altLang="ja-JP" dirty="0" smtClean="0"/>
              <a:t>?</a:t>
            </a:r>
          </a:p>
          <a:p>
            <a:r>
              <a:rPr lang="en-US" altLang="ja-JP" dirty="0" smtClean="0"/>
              <a:t>IE6</a:t>
            </a:r>
            <a:r>
              <a:rPr lang="ja-JP" altLang="en-US" dirty="0" smtClean="0"/>
              <a:t>ユーザーのため</a:t>
            </a:r>
            <a:r>
              <a:rPr lang="en-US" altLang="ja-JP" dirty="0" smtClean="0"/>
              <a:t>?</a:t>
            </a:r>
            <a:endParaRPr lang="ja-JP" altLang="en-US" dirty="0" smtClean="0"/>
          </a:p>
          <a:p>
            <a:r>
              <a:rPr kumimoji="1" lang="en-US" altLang="ja-JP" dirty="0" smtClean="0"/>
              <a:t>IR</a:t>
            </a:r>
            <a:r>
              <a:rPr kumimoji="1" lang="ja-JP" altLang="en-US" dirty="0" smtClean="0"/>
              <a:t>サイトを評価する人のため</a:t>
            </a:r>
            <a:r>
              <a:rPr kumimoji="1" lang="en-US" altLang="ja-JP" dirty="0" smtClean="0"/>
              <a:t>?</a:t>
            </a:r>
          </a:p>
          <a:p>
            <a:r>
              <a:rPr kumimoji="1" lang="ja-JP" altLang="en-US" dirty="0" smtClean="0"/>
              <a:t>それとも</a:t>
            </a:r>
            <a:r>
              <a:rPr kumimoji="1" lang="en-US" altLang="ja-JP" dirty="0" smtClean="0"/>
              <a:t>……?</a:t>
            </a:r>
            <a:endParaRPr kumimoji="1" lang="ja-JP" altLang="en-US" dirty="0"/>
          </a:p>
        </p:txBody>
      </p:sp>
    </p:spTree>
    <p:extLst>
      <p:ext uri="{BB962C8B-B14F-4D97-AF65-F5344CB8AC3E}">
        <p14:creationId xmlns:p14="http://schemas.microsoft.com/office/powerpoint/2010/main" val="103040472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p:txBody>
          <a:bodyPr/>
          <a:lstStyle/>
          <a:p>
            <a:r>
              <a:rPr kumimoji="1" lang="ja-JP" altLang="en-US" dirty="0" smtClean="0"/>
              <a:t>さて、どう</a:t>
            </a:r>
            <a:r>
              <a:rPr kumimoji="1" lang="ja-JP" altLang="en-US" dirty="0" smtClean="0"/>
              <a:t>しよう</a:t>
            </a:r>
            <a:r>
              <a:rPr kumimoji="1" lang="en-US" altLang="ja-JP" dirty="0" smtClean="0"/>
              <a:t>?</a:t>
            </a:r>
            <a:endParaRPr kumimoji="1" lang="ja-JP" altLang="en-US" dirty="0"/>
          </a:p>
        </p:txBody>
      </p:sp>
      <p:sp>
        <p:nvSpPr>
          <p:cNvPr id="5" name="サブタイトル 4"/>
          <p:cNvSpPr>
            <a:spLocks noGrp="1"/>
          </p:cNvSpPr>
          <p:nvPr>
            <p:ph type="subTitle" idx="1"/>
          </p:nvPr>
        </p:nvSpPr>
        <p:spPr/>
        <p:txBody>
          <a:bodyPr/>
          <a:lstStyle/>
          <a:p>
            <a:endParaRPr kumimoji="1" lang="ja-JP" altLang="en-US"/>
          </a:p>
        </p:txBody>
      </p:sp>
    </p:spTree>
    <p:extLst>
      <p:ext uri="{BB962C8B-B14F-4D97-AF65-F5344CB8AC3E}">
        <p14:creationId xmlns:p14="http://schemas.microsoft.com/office/powerpoint/2010/main" val="4084465804"/>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345</TotalTime>
  <Words>2054</Words>
  <Application>Microsoft Office PowerPoint</Application>
  <PresentationFormat>画面に合わせる (4:3)</PresentationFormat>
  <Paragraphs>257</Paragraphs>
  <Slides>86</Slides>
  <Notes>0</Notes>
  <HiddenSlides>0</HiddenSlides>
  <MMClips>0</MMClips>
  <ScaleCrop>false</ScaleCrop>
  <HeadingPairs>
    <vt:vector size="4" baseType="variant">
      <vt:variant>
        <vt:lpstr>テーマ</vt:lpstr>
      </vt:variant>
      <vt:variant>
        <vt:i4>1</vt:i4>
      </vt:variant>
      <vt:variant>
        <vt:lpstr>スライド タイトル</vt:lpstr>
      </vt:variant>
      <vt:variant>
        <vt:i4>86</vt:i4>
      </vt:variant>
    </vt:vector>
  </HeadingPairs>
  <TitlesOfParts>
    <vt:vector size="87" baseType="lpstr">
      <vt:lpstr>Office テーマ</vt:lpstr>
      <vt:lpstr>秋の文字サイズ変更ボタン祭り ～問題提起～</vt:lpstr>
      <vt:lpstr>文字サイズ変更ボタンとは?</vt:lpstr>
      <vt:lpstr>文字サイズ変更ボタンとは?</vt:lpstr>
      <vt:lpstr>JIS X 8341-3:2010では?</vt:lpstr>
      <vt:lpstr>「WCAG 2.0解説書」では?</vt:lpstr>
      <vt:lpstr>「WCAG 2.0解説書」では? (続き)</vt:lpstr>
      <vt:lpstr>実装方法</vt:lpstr>
      <vt:lpstr>G178: 利用者がウェブページ上のすべてのテキストを200％まで徐々に変更できるコントロールをウェブページ上で提供する</vt:lpstr>
      <vt:lpstr>まとめると</vt:lpstr>
      <vt:lpstr>調査その1: 企業サイトの傾向</vt:lpstr>
      <vt:lpstr>調査の概要</vt:lpstr>
      <vt:lpstr>注目したいポイント</vt:lpstr>
      <vt:lpstr>アステラス製薬</vt:lpstr>
      <vt:lpstr>アステラス製薬</vt:lpstr>
      <vt:lpstr>アステラス製薬 (大)</vt:lpstr>
      <vt:lpstr>アステラス製薬 : お知らせ</vt:lpstr>
      <vt:lpstr>アステラス製薬のポイント</vt:lpstr>
      <vt:lpstr>小林製薬</vt:lpstr>
      <vt:lpstr>小林製薬</vt:lpstr>
      <vt:lpstr>小林製薬 (あ)</vt:lpstr>
      <vt:lpstr>小林製薬 : 重要なお知らせ</vt:lpstr>
      <vt:lpstr>小林製薬のポイント</vt:lpstr>
      <vt:lpstr>旭化成</vt:lpstr>
      <vt:lpstr>旭化成</vt:lpstr>
      <vt:lpstr>旭化成 (大) !?</vt:lpstr>
      <vt:lpstr>動かない原因</vt:lpstr>
      <vt:lpstr>旭化成 (大・Firefox)</vt:lpstr>
      <vt:lpstr>旭化成のポイント</vt:lpstr>
      <vt:lpstr>ポーラ・オルビス ホールディングス</vt:lpstr>
      <vt:lpstr>ポーラ・オルビス ホールディングス</vt:lpstr>
      <vt:lpstr>ポーラ・オルビス ホールディングス (大)</vt:lpstr>
      <vt:lpstr>ポーラ・オルビス ホールディングスのポイント</vt:lpstr>
      <vt:lpstr>カゴメ</vt:lpstr>
      <vt:lpstr>カゴメ</vt:lpstr>
      <vt:lpstr>カゴメ (少しスクロール)</vt:lpstr>
      <vt:lpstr>カゴメ (大)</vt:lpstr>
      <vt:lpstr>カゴメ (ニュースリリース)</vt:lpstr>
      <vt:lpstr>カゴメのポイント</vt:lpstr>
      <vt:lpstr>NTTドコモ</vt:lpstr>
      <vt:lpstr>NTTドコモ</vt:lpstr>
      <vt:lpstr>NTTドコモ (大) !?</vt:lpstr>
      <vt:lpstr>NTTドコモ (大・少しスクロール)</vt:lpstr>
      <vt:lpstr>NTTドコモのポイント</vt:lpstr>
      <vt:lpstr>三菱電機</vt:lpstr>
      <vt:lpstr>三菱電機</vt:lpstr>
      <vt:lpstr>三菱電機 (大)</vt:lpstr>
      <vt:lpstr>三菱電機 (大・スクロール)</vt:lpstr>
      <vt:lpstr>三菱電機 (大さらに4連打)</vt:lpstr>
      <vt:lpstr>三菱電機 (重要なお知らせ)</vt:lpstr>
      <vt:lpstr>三菱電機のポイント</vt:lpstr>
      <vt:lpstr>調査その1 まとめ</vt:lpstr>
      <vt:lpstr>ラベルと位置の傾向</vt:lpstr>
      <vt:lpstr>拡大率の傾向</vt:lpstr>
      <vt:lpstr>何が拡大できるか</vt:lpstr>
      <vt:lpstr>調査その2: サイト内での一貫性</vt:lpstr>
      <vt:lpstr>JIS X 8341-3:2010 7.3.2.4</vt:lpstr>
      <vt:lpstr>サイト内での一貫性がないケース</vt:lpstr>
      <vt:lpstr>東芝 投資家情報 (IR)</vt:lpstr>
      <vt:lpstr>東芝 投資家情報 (IR)</vt:lpstr>
      <vt:lpstr>東芝 投資家情報 (最大)</vt:lpstr>
      <vt:lpstr>東芝 ニュースリリース</vt:lpstr>
      <vt:lpstr>東芝 トップページ</vt:lpstr>
      <vt:lpstr>東芝 企業情報</vt:lpstr>
      <vt:lpstr>東芝 CSR</vt:lpstr>
      <vt:lpstr>東芝の特徴</vt:lpstr>
      <vt:lpstr> キヤノン 投資家向け情報</vt:lpstr>
      <vt:lpstr>キヤノン 投資家向け情報</vt:lpstr>
      <vt:lpstr>キヤノン 投資家向け情報 (大)</vt:lpstr>
      <vt:lpstr>キヤノン ホーム</vt:lpstr>
      <vt:lpstr>キヤノン 会社情報</vt:lpstr>
      <vt:lpstr>東京ガス 株主・投資家向け情報</vt:lpstr>
      <vt:lpstr>東京ガス 株主・投資家向け情報</vt:lpstr>
      <vt:lpstr>東京ガス 株主・投資家向け情報(大)</vt:lpstr>
      <vt:lpstr>東京ガス トップ</vt:lpstr>
      <vt:lpstr>東京ガス 会社情報</vt:lpstr>
      <vt:lpstr>調査2のまとめ</vt:lpstr>
      <vt:lpstr>調査2のまとめ</vt:lpstr>
      <vt:lpstr>ひとつの推察</vt:lpstr>
      <vt:lpstr>とあるPDF</vt:lpstr>
      <vt:lpstr>これは何?</vt:lpstr>
      <vt:lpstr>IRサイト評価機関のコメント例</vt:lpstr>
      <vt:lpstr>http://www.daiwair.co.jp/topics-old.cgi?filename=20060915&amp;num=337</vt:lpstr>
      <vt:lpstr>http://www.gomez.co.jp/ranking/air/7385.html</vt:lpstr>
      <vt:lpstr>どうやら……</vt:lpstr>
      <vt:lpstr>誰のためのボタン?</vt:lpstr>
      <vt:lpstr>さて、どうしよう?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文字サイズ変更ボタン</dc:title>
  <dc:creator>Yoshinori Ota</dc:creator>
  <cp:lastModifiedBy>Yoshinori Ota</cp:lastModifiedBy>
  <cp:revision>127</cp:revision>
  <dcterms:created xsi:type="dcterms:W3CDTF">2011-10-07T05:16:32Z</dcterms:created>
  <dcterms:modified xsi:type="dcterms:W3CDTF">2011-10-07T11:06:06Z</dcterms:modified>
</cp:coreProperties>
</file>